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88" r:id="rId2"/>
    <p:sldId id="259" r:id="rId3"/>
    <p:sldId id="284" r:id="rId4"/>
    <p:sldId id="267" r:id="rId5"/>
    <p:sldId id="261" r:id="rId6"/>
    <p:sldId id="285" r:id="rId7"/>
    <p:sldId id="262" r:id="rId8"/>
    <p:sldId id="274" r:id="rId9"/>
    <p:sldId id="286" r:id="rId10"/>
    <p:sldId id="275" r:id="rId11"/>
    <p:sldId id="268" r:id="rId12"/>
    <p:sldId id="276" r:id="rId13"/>
    <p:sldId id="269" r:id="rId14"/>
    <p:sldId id="277" r:id="rId15"/>
    <p:sldId id="278" r:id="rId16"/>
    <p:sldId id="279" r:id="rId17"/>
    <p:sldId id="263" r:id="rId18"/>
    <p:sldId id="287" r:id="rId19"/>
    <p:sldId id="280" r:id="rId20"/>
    <p:sldId id="281" r:id="rId21"/>
    <p:sldId id="282" r:id="rId22"/>
    <p:sldId id="283" r:id="rId23"/>
    <p:sldId id="266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13"/>
    <a:srgbClr val="990099"/>
    <a:srgbClr val="FF9900"/>
    <a:srgbClr val="0000FF"/>
    <a:srgbClr val="009900"/>
    <a:srgbClr val="FF3300"/>
    <a:srgbClr val="0066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66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E333-0D28-4F05-B207-F25545474452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569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2459-D83C-4D96-8658-13F51451F5CD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829962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EE1AC-4EBA-46E4-B717-0DABFCB3629B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01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DE1F4-0B35-48DA-A7E1-FC5CCD257AF3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39525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6B167-E819-4B55-A4A7-0EA8E758807A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825645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CAF8-73F8-4D9F-99D3-792E569B63B9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503634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1A8D9-DB28-403C-A9B3-EF5CE1C283C8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850349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9A4656-9767-484E-9EFC-1FD16CC6B186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16991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A46-D6E6-4EED-8C50-C55D1AE31D43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079195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50CC-034E-4C9F-8A19-08F52DBAA490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646610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F09B-8756-4A65-938D-E4CCF9E73207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822803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5E8F4D-9873-4885-98AF-CAAF03F3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аблица 2">
            <a:extLst>
              <a:ext uri="{FF2B5EF4-FFF2-40B4-BE49-F238E27FC236}">
                <a16:creationId xmlns:a16="http://schemas.microsoft.com/office/drawing/2014/main" id="{336039FE-02CA-44F7-A500-F7E8C06F4945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1973B6-3D8F-4190-832E-7BEADD75B1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62F7F1-8CDB-4709-93EC-F293887B3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0C66F2-5E9D-4757-B4A5-2352DD11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6BDCDC5-7C3D-41A1-9304-01551EE61A99}" type="slidenum">
              <a:rPr lang="ru-RU" altLang="ru-KZ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19134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7AD4007-DB62-4921-8442-07D3CB1B714E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0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732340" cy="122503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Лекция 1 . «Описание и представление семантической информации»</a:t>
            </a:r>
            <a:endParaRPr lang="ru-KZ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1DBFBEC1-1107-4FB2-9433-22F7291550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2" y="332656"/>
            <a:ext cx="8208912" cy="1368152"/>
          </a:xfrm>
        </p:spPr>
        <p:txBody>
          <a:bodyPr>
            <a:normAutofit fontScale="55000" lnSpcReduction="20000"/>
          </a:bodyPr>
          <a:lstStyle/>
          <a:p>
            <a:pPr marL="609600" indent="0">
              <a:buFontTx/>
              <a:buNone/>
            </a:pPr>
            <a:r>
              <a:rPr lang="ru-RU" altLang="ru-KZ" sz="4000" b="1" dirty="0"/>
              <a:t>В геоинформационном картографировании для описания и представления семантической информации используются специальные </a:t>
            </a:r>
            <a:r>
              <a:rPr lang="ru-RU" altLang="ru-KZ" sz="4000" b="1" dirty="0">
                <a:solidFill>
                  <a:srgbClr val="0000FF"/>
                </a:solidFill>
              </a:rPr>
              <a:t>классификаторы</a:t>
            </a:r>
            <a:r>
              <a:rPr lang="ru-RU" altLang="ru-KZ" sz="4000" b="1" dirty="0"/>
              <a:t> или </a:t>
            </a:r>
            <a:r>
              <a:rPr lang="ru-RU" altLang="ru-KZ" sz="4000" b="1" dirty="0">
                <a:solidFill>
                  <a:srgbClr val="FF3300"/>
                </a:solidFill>
              </a:rPr>
              <a:t>каталоги</a:t>
            </a:r>
            <a:r>
              <a:rPr lang="ru-RU" altLang="ru-KZ" sz="4000" b="1" dirty="0"/>
              <a:t>, содержащие перечни пространственных </a:t>
            </a:r>
            <a:r>
              <a:rPr lang="ru-RU" altLang="ru-KZ" sz="4000" b="1" dirty="0">
                <a:solidFill>
                  <a:srgbClr val="FF4013"/>
                </a:solidFill>
              </a:rPr>
              <a:t>объектов</a:t>
            </a:r>
            <a:r>
              <a:rPr lang="ru-RU" altLang="ru-KZ" sz="4000" b="1" dirty="0"/>
              <a:t> местности, </a:t>
            </a:r>
            <a:r>
              <a:rPr lang="ru-RU" altLang="ru-KZ" sz="4000" b="1" dirty="0">
                <a:solidFill>
                  <a:srgbClr val="0000FF"/>
                </a:solidFill>
              </a:rPr>
              <a:t>их характеристик</a:t>
            </a:r>
            <a:r>
              <a:rPr lang="ru-RU" altLang="ru-KZ" sz="4000" b="1" dirty="0"/>
              <a:t> и </a:t>
            </a:r>
            <a:r>
              <a:rPr lang="ru-RU" altLang="ru-KZ" sz="4000" b="1" dirty="0">
                <a:solidFill>
                  <a:schemeClr val="folHlink"/>
                </a:solidFill>
              </a:rPr>
              <a:t>значений</a:t>
            </a:r>
            <a:r>
              <a:rPr lang="ru-RU" altLang="ru-KZ" sz="4000" b="1" dirty="0"/>
              <a:t> этих характеристик.</a:t>
            </a:r>
          </a:p>
        </p:txBody>
      </p:sp>
      <p:pic>
        <p:nvPicPr>
          <p:cNvPr id="6153" name="Picture 9" descr="Процесс создания ГИС">
            <a:extLst>
              <a:ext uri="{FF2B5EF4-FFF2-40B4-BE49-F238E27FC236}">
                <a16:creationId xmlns:a16="http://schemas.microsoft.com/office/drawing/2014/main" id="{965FE5ED-4FD5-4DC5-B039-0567BB260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1714591"/>
            <a:ext cx="5400600" cy="45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AE2D5AB8-0B88-48BE-AAE9-7848674645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404664"/>
            <a:ext cx="8460432" cy="5661248"/>
          </a:xfrm>
        </p:spPr>
        <p:txBody>
          <a:bodyPr>
            <a:normAutofit/>
          </a:bodyPr>
          <a:lstStyle/>
          <a:p>
            <a:pPr marL="609600" indent="0">
              <a:buFontTx/>
              <a:buNone/>
            </a:pPr>
            <a:r>
              <a:rPr lang="ru-RU" altLang="ru-KZ" sz="3800" b="1" dirty="0"/>
              <a:t>В основу структуры, правил построения и использования этих документов положены разные принципы и подходы</a:t>
            </a:r>
            <a:r>
              <a:rPr lang="en-US" altLang="ru-KZ" sz="3800" b="1" dirty="0">
                <a:cs typeface="Arial" panose="020B0604020202020204" pitchFamily="34" charset="0"/>
              </a:rPr>
              <a:t>:</a:t>
            </a:r>
            <a:endParaRPr lang="ru-RU" altLang="ru-KZ" sz="3800" b="1" dirty="0">
              <a:cs typeface="Arial" panose="020B0604020202020204" pitchFamily="34" charset="0"/>
            </a:endParaRPr>
          </a:p>
          <a:p>
            <a:pPr marL="609600" indent="0">
              <a:buFontTx/>
              <a:buNone/>
            </a:pPr>
            <a:r>
              <a:rPr lang="ru-RU" altLang="ru-KZ" sz="3800" b="1" dirty="0">
                <a:cs typeface="Arial" panose="020B0604020202020204" pitchFamily="34" charset="0"/>
              </a:rPr>
              <a:t>- в </a:t>
            </a:r>
            <a:r>
              <a:rPr lang="ru-RU" altLang="ru-KZ" sz="3800" b="1" dirty="0">
                <a:solidFill>
                  <a:srgbClr val="0000FF"/>
                </a:solidFill>
                <a:cs typeface="Arial" panose="020B0604020202020204" pitchFamily="34" charset="0"/>
              </a:rPr>
              <a:t>классификаторах</a:t>
            </a:r>
            <a:r>
              <a:rPr lang="ru-RU" altLang="ru-KZ" sz="3800" b="1" dirty="0">
                <a:cs typeface="Arial" panose="020B0604020202020204" pitchFamily="34" charset="0"/>
              </a:rPr>
              <a:t> объекты сгруппированы в классы (и подклассы) по определенным признакам;</a:t>
            </a:r>
          </a:p>
          <a:p>
            <a:pPr marL="609600" indent="0">
              <a:buFontTx/>
              <a:buNone/>
            </a:pPr>
            <a:r>
              <a:rPr lang="ru-RU" altLang="ru-KZ" sz="3800" b="1" dirty="0">
                <a:cs typeface="Arial" panose="020B0604020202020204" pitchFamily="34" charset="0"/>
              </a:rPr>
              <a:t>- в </a:t>
            </a:r>
            <a:r>
              <a:rPr lang="ru-RU" altLang="ru-KZ" sz="3800" b="1" dirty="0">
                <a:solidFill>
                  <a:srgbClr val="FF3300"/>
                </a:solidFill>
                <a:cs typeface="Arial" panose="020B0604020202020204" pitchFamily="34" charset="0"/>
              </a:rPr>
              <a:t>каталогах</a:t>
            </a:r>
            <a:r>
              <a:rPr lang="ru-RU" altLang="ru-KZ" sz="3800" b="1" dirty="0">
                <a:cs typeface="Arial" panose="020B0604020202020204" pitchFamily="34" charset="0"/>
              </a:rPr>
              <a:t> объекты расположены в алфавитном порядке. </a:t>
            </a:r>
            <a:endParaRPr lang="en-US" altLang="ru-KZ" sz="38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D272E06-9E23-45B3-AB79-356D865FEF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sz="4000" b="1" dirty="0"/>
              <a:t>Основные определения: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2516C1C-DE94-4186-9056-E58A2FF33F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700809"/>
            <a:ext cx="8820472" cy="4680520"/>
          </a:xfrm>
        </p:spPr>
        <p:txBody>
          <a:bodyPr>
            <a:normAutofit lnSpcReduction="10000"/>
          </a:bodyPr>
          <a:lstStyle/>
          <a:p>
            <a:pPr marL="609600" indent="-609600" algn="just"/>
            <a:r>
              <a:rPr lang="ru-RU" altLang="ru-KZ" sz="2600" b="1" dirty="0">
                <a:solidFill>
                  <a:srgbClr val="0000FF"/>
                </a:solidFill>
              </a:rPr>
              <a:t>Классификация</a:t>
            </a:r>
            <a:r>
              <a:rPr lang="ru-RU" altLang="ru-KZ" sz="2600" b="1" dirty="0"/>
              <a:t> – система деления совокупности объектов (а также  их характеристик и  значений характеристик) на отдельные группы – классы, внутри которых объекты обладают общими признаками;</a:t>
            </a:r>
          </a:p>
          <a:p>
            <a:pPr marL="609600" indent="-609600" algn="just"/>
            <a:r>
              <a:rPr lang="ru-RU" altLang="ru-KZ" sz="2600" b="1" dirty="0">
                <a:solidFill>
                  <a:srgbClr val="0000FF"/>
                </a:solidFill>
              </a:rPr>
              <a:t>Классификатор – </a:t>
            </a:r>
            <a:r>
              <a:rPr lang="ru-RU" altLang="ru-KZ" sz="2600" b="1" dirty="0"/>
              <a:t>документ, содержащий свод классификационных группировок, наименований и </a:t>
            </a:r>
            <a:r>
              <a:rPr lang="ru-RU" altLang="ru-KZ" sz="2600" b="1" dirty="0">
                <a:solidFill>
                  <a:srgbClr val="009900"/>
                </a:solidFill>
              </a:rPr>
              <a:t>кодов</a:t>
            </a:r>
            <a:r>
              <a:rPr lang="ru-RU" altLang="ru-KZ" sz="2600" b="1" dirty="0"/>
              <a:t> пространственных объектов местности , их характеристик и значений этих характеристик;</a:t>
            </a:r>
          </a:p>
          <a:p>
            <a:pPr marL="609600" indent="-609600" algn="just"/>
            <a:r>
              <a:rPr lang="ru-RU" altLang="ru-KZ" sz="2600" b="1" dirty="0">
                <a:solidFill>
                  <a:schemeClr val="folHlink"/>
                </a:solidFill>
              </a:rPr>
              <a:t>Код</a:t>
            </a:r>
            <a:r>
              <a:rPr lang="ru-RU" altLang="ru-KZ" sz="2600" b="1" dirty="0"/>
              <a:t> – система букв, цифр и символов, присваиваемая и однозначно соответствующая пространственным объектам, их характеристикам и значениям характеристик для их компьютерного представления.</a:t>
            </a:r>
          </a:p>
          <a:p>
            <a:pPr marL="609600" indent="-609600" algn="just">
              <a:buFontTx/>
              <a:buNone/>
            </a:pPr>
            <a:endParaRPr lang="ru-RU" altLang="ru-KZ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7171C141-48E6-447E-A01E-255DA828A7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188640"/>
            <a:ext cx="8280920" cy="5904656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KZ" sz="2400" b="1" dirty="0"/>
              <a:t>Пример классификации:</a:t>
            </a:r>
          </a:p>
          <a:p>
            <a:pPr algn="r">
              <a:lnSpc>
                <a:spcPct val="80000"/>
              </a:lnSpc>
              <a:buFontTx/>
              <a:buNone/>
            </a:pPr>
            <a:endParaRPr lang="ru-RU" altLang="ru-KZ" sz="1200" b="1" dirty="0">
              <a:solidFill>
                <a:schemeClr val="folHlink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KZ" sz="1200" b="1" dirty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KZ" sz="28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KZ" sz="2400" b="1" dirty="0"/>
              <a:t>При проектировании информационных систем  надо сделать два шага:</a:t>
            </a:r>
          </a:p>
          <a:p>
            <a:pPr>
              <a:lnSpc>
                <a:spcPct val="80000"/>
              </a:lnSpc>
            </a:pPr>
            <a:r>
              <a:rPr lang="ru-RU" altLang="ru-KZ" sz="2400" b="1" dirty="0"/>
              <a:t>первый шаг – </a:t>
            </a:r>
            <a:r>
              <a:rPr lang="ru-RU" altLang="ru-KZ" sz="2400" b="1" dirty="0">
                <a:solidFill>
                  <a:srgbClr val="FF3300"/>
                </a:solidFill>
              </a:rPr>
              <a:t>классификация</a:t>
            </a:r>
            <a:r>
              <a:rPr lang="ru-RU" altLang="ru-KZ" sz="2400" b="1" dirty="0"/>
              <a:t> : надо четко  выделить  </a:t>
            </a:r>
            <a:r>
              <a:rPr lang="ru-RU" altLang="ru-KZ" sz="2400" b="1" dirty="0">
                <a:solidFill>
                  <a:srgbClr val="FF3300"/>
                </a:solidFill>
              </a:rPr>
              <a:t>классы объектов,</a:t>
            </a:r>
            <a:r>
              <a:rPr lang="ru-RU" altLang="ru-KZ" sz="2400" b="1" dirty="0"/>
              <a:t> затем для каждого класса определить состав </a:t>
            </a:r>
            <a:r>
              <a:rPr lang="ru-RU" altLang="ru-KZ" sz="2400" b="1" dirty="0">
                <a:solidFill>
                  <a:srgbClr val="0066FF"/>
                </a:solidFill>
              </a:rPr>
              <a:t>характеристик объектов</a:t>
            </a:r>
            <a:r>
              <a:rPr lang="ru-RU" altLang="ru-KZ" sz="2400" b="1" dirty="0"/>
              <a:t> и затем определить </a:t>
            </a:r>
            <a:r>
              <a:rPr lang="ru-RU" altLang="ru-KZ" sz="2400" b="1" dirty="0">
                <a:solidFill>
                  <a:schemeClr val="folHlink"/>
                </a:solidFill>
              </a:rPr>
              <a:t>значения</a:t>
            </a:r>
            <a:r>
              <a:rPr lang="ru-RU" altLang="ru-KZ" sz="2400" b="1" dirty="0"/>
              <a:t> каждой из этих </a:t>
            </a:r>
            <a:r>
              <a:rPr lang="ru-RU" altLang="ru-KZ" sz="2400" b="1" dirty="0">
                <a:solidFill>
                  <a:srgbClr val="0000FF"/>
                </a:solidFill>
              </a:rPr>
              <a:t>характеристик</a:t>
            </a:r>
            <a:r>
              <a:rPr lang="ru-RU" altLang="ru-KZ" sz="2400" b="1" dirty="0"/>
              <a:t>  ( или размерность и диапазон числовых значений);</a:t>
            </a:r>
          </a:p>
          <a:p>
            <a:pPr>
              <a:lnSpc>
                <a:spcPct val="80000"/>
              </a:lnSpc>
            </a:pPr>
            <a:r>
              <a:rPr lang="ru-RU" altLang="ru-KZ" sz="2400" b="1" dirty="0"/>
              <a:t>второй шаг - </a:t>
            </a:r>
            <a:r>
              <a:rPr lang="ru-RU" altLang="ru-KZ" sz="2400" b="1" dirty="0">
                <a:solidFill>
                  <a:schemeClr val="folHlink"/>
                </a:solidFill>
              </a:rPr>
              <a:t>кодирование,</a:t>
            </a:r>
            <a:r>
              <a:rPr lang="ru-RU" altLang="ru-KZ" sz="2400" b="1" dirty="0"/>
              <a:t> т.е. присвоение каждому понятию, определенному при классификации, условного обозначения-</a:t>
            </a:r>
            <a:r>
              <a:rPr lang="ru-RU" altLang="ru-KZ" sz="2400" b="1" dirty="0">
                <a:solidFill>
                  <a:srgbClr val="009900"/>
                </a:solidFill>
              </a:rPr>
              <a:t>кода</a:t>
            </a:r>
            <a:r>
              <a:rPr lang="ru-RU" altLang="ru-KZ" sz="2400" b="1" dirty="0"/>
              <a:t>.</a:t>
            </a:r>
          </a:p>
          <a:p>
            <a:pPr>
              <a:lnSpc>
                <a:spcPct val="80000"/>
              </a:lnSpc>
            </a:pPr>
            <a:endParaRPr lang="ru-RU" altLang="ru-KZ" sz="2000" b="1" dirty="0"/>
          </a:p>
          <a:p>
            <a:pPr>
              <a:lnSpc>
                <a:spcPct val="80000"/>
              </a:lnSpc>
            </a:pPr>
            <a:endParaRPr lang="ru-RU" altLang="ru-KZ" sz="2000" b="1" dirty="0"/>
          </a:p>
          <a:p>
            <a:pPr>
              <a:lnSpc>
                <a:spcPct val="80000"/>
              </a:lnSpc>
            </a:pPr>
            <a:endParaRPr lang="ru-RU" altLang="ru-KZ" sz="2800" b="1" dirty="0"/>
          </a:p>
          <a:p>
            <a:pPr>
              <a:lnSpc>
                <a:spcPct val="80000"/>
              </a:lnSpc>
              <a:buFontTx/>
              <a:buNone/>
            </a:pPr>
            <a:endParaRPr lang="ru-RU" altLang="ru-KZ" sz="2000" b="1" dirty="0"/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39B596B2-EEF3-444D-9171-C8D288955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8144" y="1082234"/>
            <a:ext cx="0" cy="287338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8205" name="Text Box 13">
            <a:extLst>
              <a:ext uri="{FF2B5EF4-FFF2-40B4-BE49-F238E27FC236}">
                <a16:creationId xmlns:a16="http://schemas.microsoft.com/office/drawing/2014/main" id="{1B3E8464-5D23-4332-9E61-6480D395A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44" y="572293"/>
            <a:ext cx="1655763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 dirty="0">
                <a:solidFill>
                  <a:srgbClr val="FF3300"/>
                </a:solidFill>
              </a:rPr>
              <a:t>Объект</a:t>
            </a:r>
          </a:p>
          <a:p>
            <a:pPr>
              <a:spcBef>
                <a:spcPct val="50000"/>
              </a:spcBef>
            </a:pPr>
            <a:endParaRPr lang="ru-RU" altLang="ru-KZ" b="1" dirty="0">
              <a:solidFill>
                <a:srgbClr val="FF33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altLang="ru-KZ" b="1" dirty="0">
                <a:solidFill>
                  <a:srgbClr val="FF3300"/>
                </a:solidFill>
              </a:rPr>
              <a:t>Здание</a:t>
            </a:r>
          </a:p>
        </p:txBody>
      </p:sp>
      <p:sp>
        <p:nvSpPr>
          <p:cNvPr id="8207" name="Line 15">
            <a:extLst>
              <a:ext uri="{FF2B5EF4-FFF2-40B4-BE49-F238E27FC236}">
                <a16:creationId xmlns:a16="http://schemas.microsoft.com/office/drawing/2014/main" id="{0C71B0AB-26CC-4E27-AAD0-7A511E2E7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5616" y="1024730"/>
            <a:ext cx="0" cy="2873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8208" name="Text Box 16">
            <a:extLst>
              <a:ext uri="{FF2B5EF4-FFF2-40B4-BE49-F238E27FC236}">
                <a16:creationId xmlns:a16="http://schemas.microsoft.com/office/drawing/2014/main" id="{6B6D97EF-85E5-4918-A570-0A131C960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49275"/>
            <a:ext cx="3384550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 dirty="0">
                <a:solidFill>
                  <a:srgbClr val="0000FF"/>
                </a:solidFill>
              </a:rPr>
              <a:t>Характеристика объекта</a:t>
            </a:r>
          </a:p>
          <a:p>
            <a:pPr>
              <a:spcBef>
                <a:spcPct val="50000"/>
              </a:spcBef>
            </a:pPr>
            <a:endParaRPr lang="ru-RU" altLang="ru-KZ" b="1" dirty="0">
              <a:solidFill>
                <a:srgbClr val="0000FF"/>
              </a:solidFill>
            </a:endParaRPr>
          </a:p>
          <a:p>
            <a:pPr>
              <a:spcBef>
                <a:spcPct val="50000"/>
              </a:spcBef>
            </a:pPr>
            <a:r>
              <a:rPr lang="ru-RU" altLang="ru-KZ" b="1" dirty="0">
                <a:solidFill>
                  <a:srgbClr val="0000FF"/>
                </a:solidFill>
              </a:rPr>
              <a:t>          Материал</a:t>
            </a:r>
          </a:p>
          <a:p>
            <a:pPr>
              <a:spcBef>
                <a:spcPct val="50000"/>
              </a:spcBef>
            </a:pPr>
            <a:r>
              <a:rPr lang="ru-RU" altLang="ru-KZ" dirty="0"/>
              <a:t> </a:t>
            </a:r>
            <a:endParaRPr lang="ru-RU" altLang="ru-KZ" b="1" dirty="0">
              <a:solidFill>
                <a:srgbClr val="FF3300"/>
              </a:solidFill>
            </a:endParaRPr>
          </a:p>
          <a:p>
            <a:pPr>
              <a:spcBef>
                <a:spcPct val="50000"/>
              </a:spcBef>
            </a:pPr>
            <a:endParaRPr lang="ru-RU" altLang="ru-KZ" b="1" dirty="0">
              <a:solidFill>
                <a:srgbClr val="FF3300"/>
              </a:solidFill>
            </a:endParaRPr>
          </a:p>
          <a:p>
            <a:pPr>
              <a:spcBef>
                <a:spcPct val="50000"/>
              </a:spcBef>
            </a:pPr>
            <a:endParaRPr lang="ru-RU" altLang="ru-KZ" b="1" dirty="0">
              <a:solidFill>
                <a:srgbClr val="FF3300"/>
              </a:solidFill>
            </a:endParaRPr>
          </a:p>
        </p:txBody>
      </p:sp>
      <p:sp>
        <p:nvSpPr>
          <p:cNvPr id="8209" name="Line 17">
            <a:extLst>
              <a:ext uri="{FF2B5EF4-FFF2-40B4-BE49-F238E27FC236}">
                <a16:creationId xmlns:a16="http://schemas.microsoft.com/office/drawing/2014/main" id="{839391A1-9A14-4CB1-A0A3-A947D09193E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848" y="955318"/>
            <a:ext cx="0" cy="287338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E8F43E-169E-4DFB-BD6F-CEFCF3EDFDDB}"/>
              </a:ext>
            </a:extLst>
          </p:cNvPr>
          <p:cNvSpPr txBox="1"/>
          <p:nvPr/>
        </p:nvSpPr>
        <p:spPr>
          <a:xfrm>
            <a:off x="4581233" y="568589"/>
            <a:ext cx="3686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KZ" sz="1800" b="1" dirty="0">
                <a:solidFill>
                  <a:schemeClr val="accent2">
                    <a:lumMod val="50000"/>
                  </a:schemeClr>
                </a:solidFill>
              </a:rPr>
              <a:t>Значение характеристики</a:t>
            </a:r>
            <a:endParaRPr lang="ru-KZ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724766-DC54-4364-9767-BCA2B6406C56}"/>
              </a:ext>
            </a:extLst>
          </p:cNvPr>
          <p:cNvSpPr txBox="1"/>
          <p:nvPr/>
        </p:nvSpPr>
        <p:spPr>
          <a:xfrm>
            <a:off x="5435600" y="1397230"/>
            <a:ext cx="1152715" cy="31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KZ" sz="1800" b="1" dirty="0">
                <a:solidFill>
                  <a:schemeClr val="accent2">
                    <a:lumMod val="50000"/>
                  </a:schemeClr>
                </a:solidFill>
              </a:rPr>
              <a:t>Кирпич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9C0E230-6C72-45B0-BF1E-8D28AAC3DA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5888"/>
            <a:ext cx="9144000" cy="67421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KZ" sz="1400" b="1" dirty="0">
                <a:solidFill>
                  <a:srgbClr val="FF3300"/>
                </a:solidFill>
              </a:rPr>
              <a:t> </a:t>
            </a:r>
            <a:r>
              <a:rPr lang="ru-RU" altLang="ru-KZ" sz="1400" b="1" dirty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KZ" sz="14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rgbClr val="FF3300"/>
                </a:solidFill>
              </a:rPr>
              <a:t>Коды могут быть буквенными, </a:t>
            </a:r>
            <a:r>
              <a:rPr lang="ru-RU" altLang="ru-KZ" sz="2800" b="1" dirty="0">
                <a:solidFill>
                  <a:srgbClr val="0000FF"/>
                </a:solidFill>
              </a:rPr>
              <a:t>цифровыми</a:t>
            </a:r>
            <a:r>
              <a:rPr lang="ru-RU" altLang="ru-KZ" sz="2800" b="1" dirty="0">
                <a:solidFill>
                  <a:srgbClr val="FF3300"/>
                </a:solidFill>
              </a:rPr>
              <a:t> и буквенно-</a:t>
            </a:r>
            <a:r>
              <a:rPr lang="ru-RU" altLang="ru-KZ" sz="2800" b="1" dirty="0">
                <a:solidFill>
                  <a:srgbClr val="0000FF"/>
                </a:solidFill>
              </a:rPr>
              <a:t>цифровыми</a:t>
            </a:r>
            <a:r>
              <a:rPr lang="ru-RU" altLang="ru-KZ" sz="2800" b="1" dirty="0"/>
              <a:t>:</a:t>
            </a:r>
          </a:p>
          <a:p>
            <a:pPr>
              <a:lnSpc>
                <a:spcPct val="90000"/>
              </a:lnSpc>
            </a:pPr>
            <a:r>
              <a:rPr lang="ru-RU" altLang="ru-KZ" sz="2800" b="1" dirty="0">
                <a:solidFill>
                  <a:srgbClr val="0000FF"/>
                </a:solidFill>
              </a:rPr>
              <a:t>цифровой код-</a:t>
            </a:r>
            <a:r>
              <a:rPr lang="ru-RU" altLang="ru-KZ" sz="2800" b="1" dirty="0"/>
              <a:t> удобный, гибкий, не связан с языком, т.е. может быть международным кодом; </a:t>
            </a:r>
            <a:r>
              <a:rPr lang="ru-RU" altLang="ru-KZ" sz="2800" b="1" dirty="0">
                <a:solidFill>
                  <a:srgbClr val="FF3300"/>
                </a:solidFill>
              </a:rPr>
              <a:t>недостаток</a:t>
            </a:r>
            <a:r>
              <a:rPr lang="ru-RU" altLang="ru-KZ" sz="2800" b="1" dirty="0"/>
              <a:t> - не связан с названием объекта. Длина кода может быть переменной и для редких объектов коды длинные - много цифр, а для часто встречающихся объектов коды короткие - из одной цифры. Например: колодец ПК</a:t>
            </a:r>
            <a:r>
              <a:rPr lang="en-US" altLang="ru-KZ" sz="2800" b="1" dirty="0"/>
              <a:t>-1</a:t>
            </a:r>
            <a:r>
              <a:rPr lang="ru-RU" altLang="ru-KZ" sz="2800" b="1" dirty="0"/>
              <a:t> и акведук</a:t>
            </a:r>
            <a:r>
              <a:rPr lang="en-US" altLang="ru-KZ" sz="2800" b="1" dirty="0"/>
              <a:t>-342</a:t>
            </a:r>
            <a:r>
              <a:rPr lang="ru-RU" altLang="ru-KZ" sz="2800" b="1" dirty="0"/>
              <a:t>.</a:t>
            </a:r>
          </a:p>
          <a:p>
            <a:pPr>
              <a:lnSpc>
                <a:spcPct val="90000"/>
              </a:lnSpc>
            </a:pPr>
            <a:r>
              <a:rPr lang="ru-RU" altLang="ru-KZ" sz="2800" b="1" dirty="0">
                <a:solidFill>
                  <a:srgbClr val="FF4013"/>
                </a:solidFill>
              </a:rPr>
              <a:t>буквенный код</a:t>
            </a:r>
            <a:r>
              <a:rPr lang="ru-RU" altLang="ru-KZ" sz="2800" b="1" dirty="0"/>
              <a:t> - лучше тем, что он </a:t>
            </a:r>
            <a:r>
              <a:rPr lang="ru-RU" altLang="ru-KZ" sz="2800" b="1" dirty="0" err="1"/>
              <a:t>мнемонически</a:t>
            </a:r>
            <a:r>
              <a:rPr lang="ru-RU" altLang="ru-KZ" sz="2800" b="1" dirty="0"/>
              <a:t> связан с понятием класса или конкретного объекта. Например: Г- гидрография, Р – рельеф,    КОЛ – колодец, РЕК – река и т.д.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K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CD847C9-C5D8-4671-9199-1FB8BB80C5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728662"/>
          </a:xfrm>
        </p:spPr>
        <p:txBody>
          <a:bodyPr/>
          <a:lstStyle/>
          <a:p>
            <a:r>
              <a:rPr lang="ru-RU" altLang="ru-KZ" sz="4000" b="1" dirty="0">
                <a:solidFill>
                  <a:srgbClr val="0000FF"/>
                </a:solidFill>
              </a:rPr>
              <a:t>Иерархическая  классификация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14DDA22-7BCA-4001-AD06-6036C4CC67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765175"/>
            <a:ext cx="9144000" cy="60928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KZ" b="1" dirty="0"/>
              <a:t>Первые классификаторы в цифровом (геоинформационном) картографировании строились на основе иерархической классификации: понятия располагаются по принципу «от одного ко многим», причем вверх допускается одна связь, вниз – много связей, например: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KZ" sz="2800" b="1" dirty="0"/>
              <a:t> </a:t>
            </a:r>
            <a:endParaRPr lang="en-US" altLang="ru-KZ" sz="2800" b="1" dirty="0"/>
          </a:p>
        </p:txBody>
      </p:sp>
      <p:sp>
        <p:nvSpPr>
          <p:cNvPr id="9260" name="AutoShape 44">
            <a:extLst>
              <a:ext uri="{FF2B5EF4-FFF2-40B4-BE49-F238E27FC236}">
                <a16:creationId xmlns:a16="http://schemas.microsoft.com/office/drawing/2014/main" id="{08C846C0-3A61-4C93-9E34-BB7333145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5590465"/>
            <a:ext cx="2519362" cy="5762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61" name="AutoShape 45">
            <a:extLst>
              <a:ext uri="{FF2B5EF4-FFF2-40B4-BE49-F238E27FC236}">
                <a16:creationId xmlns:a16="http://schemas.microsoft.com/office/drawing/2014/main" id="{0016FD8D-0AD3-433C-9E19-13DF0FDAB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590465"/>
            <a:ext cx="2736850" cy="5762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64" name="Text Box 48">
            <a:extLst>
              <a:ext uri="{FF2B5EF4-FFF2-40B4-BE49-F238E27FC236}">
                <a16:creationId xmlns:a16="http://schemas.microsoft.com/office/drawing/2014/main" id="{F67210E0-A239-4641-A469-FF9411DDC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519027"/>
            <a:ext cx="237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Ограждения</a:t>
            </a:r>
          </a:p>
        </p:txBody>
      </p:sp>
      <p:sp>
        <p:nvSpPr>
          <p:cNvPr id="9265" name="Text Box 49">
            <a:extLst>
              <a:ext uri="{FF2B5EF4-FFF2-40B4-BE49-F238E27FC236}">
                <a16:creationId xmlns:a16="http://schemas.microsoft.com/office/drawing/2014/main" id="{DA736E3E-205C-4C4C-A5F5-6FB7238ED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5519027"/>
            <a:ext cx="26654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Прочие заборы</a:t>
            </a:r>
          </a:p>
        </p:txBody>
      </p:sp>
      <p:grpSp>
        <p:nvGrpSpPr>
          <p:cNvPr id="9276" name="Group 60">
            <a:extLst>
              <a:ext uri="{FF2B5EF4-FFF2-40B4-BE49-F238E27FC236}">
                <a16:creationId xmlns:a16="http://schemas.microsoft.com/office/drawing/2014/main" id="{31D98AFD-D896-40FA-8362-A4500444AD36}"/>
              </a:ext>
            </a:extLst>
          </p:cNvPr>
          <p:cNvGrpSpPr>
            <a:grpSpLocks/>
          </p:cNvGrpSpPr>
          <p:nvPr/>
        </p:nvGrpSpPr>
        <p:grpSpPr bwMode="auto">
          <a:xfrm>
            <a:off x="0" y="3213977"/>
            <a:ext cx="2089150" cy="793750"/>
            <a:chOff x="0" y="2205"/>
            <a:chExt cx="1316" cy="500"/>
          </a:xfrm>
        </p:grpSpPr>
        <p:sp>
          <p:nvSpPr>
            <p:cNvPr id="9254" name="AutoShape 38">
              <a:extLst>
                <a:ext uri="{FF2B5EF4-FFF2-40B4-BE49-F238E27FC236}">
                  <a16:creationId xmlns:a16="http://schemas.microsoft.com/office/drawing/2014/main" id="{E385AA68-8A13-4281-989C-18D26CCE0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251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9251" name="Text Box 35">
              <a:extLst>
                <a:ext uri="{FF2B5EF4-FFF2-40B4-BE49-F238E27FC236}">
                  <a16:creationId xmlns:a16="http://schemas.microsoft.com/office/drawing/2014/main" id="{57EAEE51-2FF0-4CDC-9CBD-373651024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205"/>
              <a:ext cx="13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800" b="1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ru-RU" altLang="ru-KZ" sz="2000" b="1">
                  <a:solidFill>
                    <a:schemeClr val="accent2">
                      <a:lumMod val="50000"/>
                    </a:schemeClr>
                  </a:solidFill>
                </a:rPr>
                <a:t>Политические</a:t>
              </a:r>
            </a:p>
          </p:txBody>
        </p:sp>
        <p:sp>
          <p:nvSpPr>
            <p:cNvPr id="9266" name="Text Box 50">
              <a:extLst>
                <a:ext uri="{FF2B5EF4-FFF2-40B4-BE49-F238E27FC236}">
                  <a16:creationId xmlns:a16="http://schemas.microsoft.com/office/drawing/2014/main" id="{281A5594-703F-467B-8DE0-34497506FC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" y="2432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000" b="1">
                  <a:solidFill>
                    <a:schemeClr val="accent2">
                      <a:lumMod val="50000"/>
                    </a:schemeClr>
                  </a:solidFill>
                </a:rPr>
                <a:t>3.1</a:t>
              </a:r>
            </a:p>
          </p:txBody>
        </p:sp>
      </p:grpSp>
      <p:grpSp>
        <p:nvGrpSpPr>
          <p:cNvPr id="9277" name="Group 61">
            <a:extLst>
              <a:ext uri="{FF2B5EF4-FFF2-40B4-BE49-F238E27FC236}">
                <a16:creationId xmlns:a16="http://schemas.microsoft.com/office/drawing/2014/main" id="{92A00E0B-9053-4AA9-91CB-84B30B25D2F0}"/>
              </a:ext>
            </a:extLst>
          </p:cNvPr>
          <p:cNvGrpSpPr>
            <a:grpSpLocks/>
          </p:cNvGrpSpPr>
          <p:nvPr/>
        </p:nvGrpSpPr>
        <p:grpSpPr bwMode="auto">
          <a:xfrm>
            <a:off x="2212976" y="3148805"/>
            <a:ext cx="2573337" cy="855662"/>
            <a:chOff x="1429" y="2165"/>
            <a:chExt cx="1621" cy="539"/>
          </a:xfrm>
        </p:grpSpPr>
        <p:sp>
          <p:nvSpPr>
            <p:cNvPr id="9257" name="AutoShape 41">
              <a:extLst>
                <a:ext uri="{FF2B5EF4-FFF2-40B4-BE49-F238E27FC236}">
                  <a16:creationId xmlns:a16="http://schemas.microsoft.com/office/drawing/2014/main" id="{CD0A4D16-EE32-4BD7-99F6-DAC12C6D5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251"/>
              <a:ext cx="1587" cy="45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9253" name="Text Box 37">
              <a:extLst>
                <a:ext uri="{FF2B5EF4-FFF2-40B4-BE49-F238E27FC236}">
                  <a16:creationId xmlns:a16="http://schemas.microsoft.com/office/drawing/2014/main" id="{CF8550D1-B400-4CC5-B42D-C598533717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3" y="2165"/>
              <a:ext cx="158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800" b="1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ru-RU" altLang="ru-KZ" sz="2000" b="1" dirty="0">
                  <a:solidFill>
                    <a:schemeClr val="accent2">
                      <a:lumMod val="50000"/>
                    </a:schemeClr>
                  </a:solidFill>
                </a:rPr>
                <a:t>Топографические</a:t>
              </a:r>
            </a:p>
          </p:txBody>
        </p:sp>
        <p:sp>
          <p:nvSpPr>
            <p:cNvPr id="9267" name="Text Box 51">
              <a:extLst>
                <a:ext uri="{FF2B5EF4-FFF2-40B4-BE49-F238E27FC236}">
                  <a16:creationId xmlns:a16="http://schemas.microsoft.com/office/drawing/2014/main" id="{E0ED68B2-C9F9-4C8C-B14F-1AABD9FCE9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3" y="2432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000" b="1" dirty="0">
                  <a:solidFill>
                    <a:schemeClr val="accent2">
                      <a:lumMod val="50000"/>
                    </a:schemeClr>
                  </a:solidFill>
                </a:rPr>
                <a:t>3.2</a:t>
              </a:r>
            </a:p>
          </p:txBody>
        </p:sp>
      </p:grpSp>
      <p:grpSp>
        <p:nvGrpSpPr>
          <p:cNvPr id="9278" name="Group 62">
            <a:extLst>
              <a:ext uri="{FF2B5EF4-FFF2-40B4-BE49-F238E27FC236}">
                <a16:creationId xmlns:a16="http://schemas.microsoft.com/office/drawing/2014/main" id="{EF7C5B3D-707B-4662-B2D5-F52096DABF0E}"/>
              </a:ext>
            </a:extLst>
          </p:cNvPr>
          <p:cNvGrpSpPr>
            <a:grpSpLocks/>
          </p:cNvGrpSpPr>
          <p:nvPr/>
        </p:nvGrpSpPr>
        <p:grpSpPr bwMode="auto">
          <a:xfrm>
            <a:off x="4916488" y="3169529"/>
            <a:ext cx="2735262" cy="835025"/>
            <a:chOff x="3097" y="2178"/>
            <a:chExt cx="1723" cy="526"/>
          </a:xfrm>
        </p:grpSpPr>
        <p:sp>
          <p:nvSpPr>
            <p:cNvPr id="9256" name="AutoShape 40">
              <a:extLst>
                <a:ext uri="{FF2B5EF4-FFF2-40B4-BE49-F238E27FC236}">
                  <a16:creationId xmlns:a16="http://schemas.microsoft.com/office/drawing/2014/main" id="{6FE72C2E-FC98-4936-AFDA-16EEC3866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251"/>
              <a:ext cx="1587" cy="45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9252" name="Text Box 36">
              <a:extLst>
                <a:ext uri="{FF2B5EF4-FFF2-40B4-BE49-F238E27FC236}">
                  <a16:creationId xmlns:a16="http://schemas.microsoft.com/office/drawing/2014/main" id="{61723EFB-1C8F-4D8D-88B1-FFCA98100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7" y="2178"/>
              <a:ext cx="172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800" b="1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ru-RU" altLang="ru-KZ" sz="2000" b="1" dirty="0">
                  <a:solidFill>
                    <a:schemeClr val="accent2">
                      <a:lumMod val="50000"/>
                    </a:schemeClr>
                  </a:solidFill>
                </a:rPr>
                <a:t>Административные</a:t>
              </a:r>
            </a:p>
          </p:txBody>
        </p:sp>
        <p:sp>
          <p:nvSpPr>
            <p:cNvPr id="9268" name="Text Box 52">
              <a:extLst>
                <a:ext uri="{FF2B5EF4-FFF2-40B4-BE49-F238E27FC236}">
                  <a16:creationId xmlns:a16="http://schemas.microsoft.com/office/drawing/2014/main" id="{8774E9D9-A279-4D9E-885B-798F03A8A3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2432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000" b="1">
                  <a:solidFill>
                    <a:schemeClr val="accent2">
                      <a:lumMod val="50000"/>
                    </a:schemeClr>
                  </a:solidFill>
                </a:rPr>
                <a:t>3.3</a:t>
              </a:r>
            </a:p>
          </p:txBody>
        </p:sp>
      </p:grpSp>
      <p:grpSp>
        <p:nvGrpSpPr>
          <p:cNvPr id="9274" name="Group 58">
            <a:extLst>
              <a:ext uri="{FF2B5EF4-FFF2-40B4-BE49-F238E27FC236}">
                <a16:creationId xmlns:a16="http://schemas.microsoft.com/office/drawing/2014/main" id="{4D275FA1-B5BC-486A-A83C-CA29E3C8BCF4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4582402"/>
            <a:ext cx="2662237" cy="685800"/>
            <a:chOff x="839" y="2976"/>
            <a:chExt cx="1677" cy="432"/>
          </a:xfrm>
        </p:grpSpPr>
        <p:sp>
          <p:nvSpPr>
            <p:cNvPr id="9255" name="AutoShape 39">
              <a:extLst>
                <a:ext uri="{FF2B5EF4-FFF2-40B4-BE49-F238E27FC236}">
                  <a16:creationId xmlns:a16="http://schemas.microsoft.com/office/drawing/2014/main" id="{6C710632-2EB7-43CF-B581-AE430E1D9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" y="3022"/>
              <a:ext cx="1677" cy="36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9263" name="Text Box 47">
              <a:extLst>
                <a:ext uri="{FF2B5EF4-FFF2-40B4-BE49-F238E27FC236}">
                  <a16:creationId xmlns:a16="http://schemas.microsoft.com/office/drawing/2014/main" id="{53D348AE-24EE-4C90-AB73-2B3A89C1B6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976"/>
              <a:ext cx="149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000" b="1">
                  <a:solidFill>
                    <a:schemeClr val="accent2">
                      <a:lumMod val="50000"/>
                    </a:schemeClr>
                  </a:solidFill>
                </a:rPr>
                <a:t>        Усадеб</a:t>
              </a:r>
            </a:p>
          </p:txBody>
        </p:sp>
        <p:sp>
          <p:nvSpPr>
            <p:cNvPr id="9269" name="Text Box 53">
              <a:extLst>
                <a:ext uri="{FF2B5EF4-FFF2-40B4-BE49-F238E27FC236}">
                  <a16:creationId xmlns:a16="http://schemas.microsoft.com/office/drawing/2014/main" id="{B193A3D6-C7F5-423A-8AA3-C8D2186E6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4" y="3158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000" b="1">
                  <a:solidFill>
                    <a:schemeClr val="accent2">
                      <a:lumMod val="50000"/>
                    </a:schemeClr>
                  </a:solidFill>
                </a:rPr>
                <a:t>3.2.1</a:t>
              </a:r>
            </a:p>
          </p:txBody>
        </p:sp>
      </p:grpSp>
      <p:grpSp>
        <p:nvGrpSpPr>
          <p:cNvPr id="9275" name="Group 59">
            <a:extLst>
              <a:ext uri="{FF2B5EF4-FFF2-40B4-BE49-F238E27FC236}">
                <a16:creationId xmlns:a16="http://schemas.microsoft.com/office/drawing/2014/main" id="{C370AFB4-7EAC-4B3B-B646-1613B89BA284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4582402"/>
            <a:ext cx="2663825" cy="685800"/>
            <a:chOff x="2789" y="2976"/>
            <a:chExt cx="1678" cy="432"/>
          </a:xfrm>
        </p:grpSpPr>
        <p:sp>
          <p:nvSpPr>
            <p:cNvPr id="9258" name="AutoShape 42">
              <a:extLst>
                <a:ext uri="{FF2B5EF4-FFF2-40B4-BE49-F238E27FC236}">
                  <a16:creationId xmlns:a16="http://schemas.microsoft.com/office/drawing/2014/main" id="{CEBB2B51-2D57-499E-BB61-52486845A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3022"/>
              <a:ext cx="1678" cy="36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9262" name="Text Box 46">
              <a:extLst>
                <a:ext uri="{FF2B5EF4-FFF2-40B4-BE49-F238E27FC236}">
                  <a16:creationId xmlns:a16="http://schemas.microsoft.com/office/drawing/2014/main" id="{C3D79B6E-29E6-48B2-AC43-4D1DCE3FB1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976"/>
              <a:ext cx="16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000" b="1">
                  <a:solidFill>
                    <a:schemeClr val="accent2">
                      <a:lumMod val="50000"/>
                    </a:schemeClr>
                  </a:solidFill>
                </a:rPr>
                <a:t>Землепользования</a:t>
              </a:r>
            </a:p>
          </p:txBody>
        </p:sp>
        <p:sp>
          <p:nvSpPr>
            <p:cNvPr id="9270" name="Text Box 54">
              <a:extLst>
                <a:ext uri="{FF2B5EF4-FFF2-40B4-BE49-F238E27FC236}">
                  <a16:creationId xmlns:a16="http://schemas.microsoft.com/office/drawing/2014/main" id="{2C28CA63-D3E4-4C36-9A21-820B32416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3158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000" b="1">
                  <a:solidFill>
                    <a:schemeClr val="accent2">
                      <a:lumMod val="50000"/>
                    </a:schemeClr>
                  </a:solidFill>
                </a:rPr>
                <a:t>3.2.2</a:t>
              </a:r>
            </a:p>
          </p:txBody>
        </p:sp>
      </p:grpSp>
      <p:sp>
        <p:nvSpPr>
          <p:cNvPr id="9271" name="Text Box 55">
            <a:extLst>
              <a:ext uri="{FF2B5EF4-FFF2-40B4-BE49-F238E27FC236}">
                <a16:creationId xmlns:a16="http://schemas.microsoft.com/office/drawing/2014/main" id="{9BB8A981-32FB-44CF-B2D9-11042ABEB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5806365"/>
            <a:ext cx="1081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3.2.1.2</a:t>
            </a:r>
          </a:p>
        </p:txBody>
      </p:sp>
      <p:sp>
        <p:nvSpPr>
          <p:cNvPr id="9272" name="Text Box 56">
            <a:extLst>
              <a:ext uri="{FF2B5EF4-FFF2-40B4-BE49-F238E27FC236}">
                <a16:creationId xmlns:a16="http://schemas.microsoft.com/office/drawing/2014/main" id="{C0719891-5098-4F0B-8ADB-7CC4465A2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806365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3.2.1.1</a:t>
            </a:r>
          </a:p>
        </p:txBody>
      </p:sp>
      <p:grpSp>
        <p:nvGrpSpPr>
          <p:cNvPr id="9290" name="Group 74">
            <a:extLst>
              <a:ext uri="{FF2B5EF4-FFF2-40B4-BE49-F238E27FC236}">
                <a16:creationId xmlns:a16="http://schemas.microsoft.com/office/drawing/2014/main" id="{8EE5AFEC-D861-45DF-B86B-92E9184F30A6}"/>
              </a:ext>
            </a:extLst>
          </p:cNvPr>
          <p:cNvGrpSpPr>
            <a:grpSpLocks/>
          </p:cNvGrpSpPr>
          <p:nvPr/>
        </p:nvGrpSpPr>
        <p:grpSpPr bwMode="auto">
          <a:xfrm>
            <a:off x="2391729" y="2093995"/>
            <a:ext cx="2100262" cy="1160463"/>
            <a:chOff x="1519" y="1630"/>
            <a:chExt cx="1323" cy="731"/>
          </a:xfrm>
        </p:grpSpPr>
        <p:sp>
          <p:nvSpPr>
            <p:cNvPr id="9248" name="AutoShape 32">
              <a:extLst>
                <a:ext uri="{FF2B5EF4-FFF2-40B4-BE49-F238E27FC236}">
                  <a16:creationId xmlns:a16="http://schemas.microsoft.com/office/drawing/2014/main" id="{AD913E3B-A55C-4B86-B7EB-3AD4840D2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1661"/>
              <a:ext cx="1315" cy="45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9250" name="Text Box 34">
              <a:extLst>
                <a:ext uri="{FF2B5EF4-FFF2-40B4-BE49-F238E27FC236}">
                  <a16:creationId xmlns:a16="http://schemas.microsoft.com/office/drawing/2014/main" id="{95CD5542-5E11-48D2-A158-B987726E22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7" y="1630"/>
              <a:ext cx="1225" cy="7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800" b="1" dirty="0">
                  <a:solidFill>
                    <a:schemeClr val="accent2">
                      <a:lumMod val="50000"/>
                    </a:schemeClr>
                  </a:solidFill>
                </a:rPr>
                <a:t> Границы</a:t>
              </a:r>
            </a:p>
            <a:p>
              <a:pPr>
                <a:spcBef>
                  <a:spcPct val="50000"/>
                </a:spcBef>
              </a:pPr>
              <a:endParaRPr lang="ru-RU" altLang="ru-KZ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9273" name="Text Box 57">
              <a:extLst>
                <a:ext uri="{FF2B5EF4-FFF2-40B4-BE49-F238E27FC236}">
                  <a16:creationId xmlns:a16="http://schemas.microsoft.com/office/drawing/2014/main" id="{FC3840DD-E0EE-4120-817D-779AEBD970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1842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000" b="1">
                  <a:solidFill>
                    <a:schemeClr val="accent2">
                      <a:lumMod val="50000"/>
                    </a:schemeClr>
                  </a:solidFill>
                </a:rPr>
                <a:t>    3</a:t>
              </a:r>
            </a:p>
          </p:txBody>
        </p:sp>
      </p:grpSp>
      <p:sp>
        <p:nvSpPr>
          <p:cNvPr id="9279" name="Line 63">
            <a:extLst>
              <a:ext uri="{FF2B5EF4-FFF2-40B4-BE49-F238E27FC236}">
                <a16:creationId xmlns:a16="http://schemas.microsoft.com/office/drawing/2014/main" id="{2FE247A5-72E6-47A8-9640-DD1D151A76C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42988" y="2566277"/>
            <a:ext cx="1368425" cy="7191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80" name="Line 64">
            <a:extLst>
              <a:ext uri="{FF2B5EF4-FFF2-40B4-BE49-F238E27FC236}">
                <a16:creationId xmlns:a16="http://schemas.microsoft.com/office/drawing/2014/main" id="{AF575D0D-B1C5-40D2-AAB3-C83EAF207C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0563" y="2566277"/>
            <a:ext cx="1584325" cy="7191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81" name="Line 65">
            <a:extLst>
              <a:ext uri="{FF2B5EF4-FFF2-40B4-BE49-F238E27FC236}">
                <a16:creationId xmlns:a16="http://schemas.microsoft.com/office/drawing/2014/main" id="{CF6C0C67-AD4F-4CAD-BE7A-3C16DDD65A4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2926640"/>
            <a:ext cx="0" cy="3587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82" name="Line 66">
            <a:extLst>
              <a:ext uri="{FF2B5EF4-FFF2-40B4-BE49-F238E27FC236}">
                <a16:creationId xmlns:a16="http://schemas.microsoft.com/office/drawing/2014/main" id="{A178A0F0-1C9A-4E70-B137-17998B9777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68538" y="4006140"/>
            <a:ext cx="647700" cy="6477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83" name="Line 67">
            <a:extLst>
              <a:ext uri="{FF2B5EF4-FFF2-40B4-BE49-F238E27FC236}">
                <a16:creationId xmlns:a16="http://schemas.microsoft.com/office/drawing/2014/main" id="{9C63EF39-7834-4F8D-983C-586317191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7175" y="4006140"/>
            <a:ext cx="1368425" cy="6477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84" name="Line 68">
            <a:extLst>
              <a:ext uri="{FF2B5EF4-FFF2-40B4-BE49-F238E27FC236}">
                <a16:creationId xmlns:a16="http://schemas.microsoft.com/office/drawing/2014/main" id="{E479D282-7487-495C-BC51-8240D22B6D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31913" y="5230102"/>
            <a:ext cx="360362" cy="3603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85" name="Line 69">
            <a:extLst>
              <a:ext uri="{FF2B5EF4-FFF2-40B4-BE49-F238E27FC236}">
                <a16:creationId xmlns:a16="http://schemas.microsoft.com/office/drawing/2014/main" id="{C0B91D34-40FE-4A06-8117-B541430E7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5230102"/>
            <a:ext cx="503237" cy="3603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86" name="Text Box 70">
            <a:extLst>
              <a:ext uri="{FF2B5EF4-FFF2-40B4-BE49-F238E27FC236}">
                <a16:creationId xmlns:a16="http://schemas.microsoft.com/office/drawing/2014/main" id="{ACF1AEE4-2E51-4A84-88AB-6C6559220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6188" y="2350377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Класс</a:t>
            </a:r>
          </a:p>
        </p:txBody>
      </p:sp>
      <p:sp>
        <p:nvSpPr>
          <p:cNvPr id="9287" name="Text Box 71">
            <a:extLst>
              <a:ext uri="{FF2B5EF4-FFF2-40B4-BE49-F238E27FC236}">
                <a16:creationId xmlns:a16="http://schemas.microsoft.com/office/drawing/2014/main" id="{9D1D4466-1326-45B9-B78A-AE95253AD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358440"/>
            <a:ext cx="1692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Подкласс</a:t>
            </a:r>
          </a:p>
        </p:txBody>
      </p:sp>
      <p:sp>
        <p:nvSpPr>
          <p:cNvPr id="9288" name="Text Box 72">
            <a:extLst>
              <a:ext uri="{FF2B5EF4-FFF2-40B4-BE49-F238E27FC236}">
                <a16:creationId xmlns:a16="http://schemas.microsoft.com/office/drawing/2014/main" id="{0C767356-96C4-434A-B827-2D441E68F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6188" y="4653840"/>
            <a:ext cx="1368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Объект</a:t>
            </a:r>
          </a:p>
        </p:txBody>
      </p:sp>
      <p:sp>
        <p:nvSpPr>
          <p:cNvPr id="9289" name="Text Box 73">
            <a:extLst>
              <a:ext uri="{FF2B5EF4-FFF2-40B4-BE49-F238E27FC236}">
                <a16:creationId xmlns:a16="http://schemas.microsoft.com/office/drawing/2014/main" id="{7DDB48E5-D9AE-4A39-B12C-3B2FFC47D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5590465"/>
            <a:ext cx="226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Вид объекта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9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9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9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4" grpId="0"/>
      <p:bldP spid="9265" grpId="0"/>
      <p:bldP spid="9271" grpId="0"/>
      <p:bldP spid="92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CA2D65FD-A787-4C00-8FA2-69FBA172B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r>
              <a:rPr lang="ru-RU" altLang="ru-KZ" sz="4000" b="1">
                <a:solidFill>
                  <a:srgbClr val="0000FF"/>
                </a:solidFill>
              </a:rPr>
              <a:t>Иерархическая  классификация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1AA5C814-B1F5-4DE3-B874-345ECF08EB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765175"/>
            <a:ext cx="9144000" cy="60928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Другой пример: в стандарте Канады выделены  классы (код – 1 буква), категории объектов (код – 1 буква), объекты (код – 5 цифр),атрибуты объектов (код – 3 цифры):</a:t>
            </a:r>
            <a:endParaRPr lang="en-US" altLang="ru-KZ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580" name="AutoShape 4">
            <a:extLst>
              <a:ext uri="{FF2B5EF4-FFF2-40B4-BE49-F238E27FC236}">
                <a16:creationId xmlns:a16="http://schemas.microsoft.com/office/drawing/2014/main" id="{1E114CBE-DADE-40DB-80A5-49753E013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818188"/>
            <a:ext cx="2519362" cy="5762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598B2838-A9FE-4DEB-83C4-B1611C5B7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818188"/>
            <a:ext cx="2520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Техническая</a:t>
            </a:r>
          </a:p>
        </p:txBody>
      </p:sp>
      <p:sp>
        <p:nvSpPr>
          <p:cNvPr id="24589" name="AutoShape 13">
            <a:extLst>
              <a:ext uri="{FF2B5EF4-FFF2-40B4-BE49-F238E27FC236}">
                <a16:creationId xmlns:a16="http://schemas.microsoft.com/office/drawing/2014/main" id="{185B6D86-60AD-45DC-95D4-39F94F941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370263"/>
            <a:ext cx="2951163" cy="107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590" name="Text Box 14">
            <a:extLst>
              <a:ext uri="{FF2B5EF4-FFF2-40B4-BE49-F238E27FC236}">
                <a16:creationId xmlns:a16="http://schemas.microsoft.com/office/drawing/2014/main" id="{8B7F5B24-A8D2-4BF4-A5F8-87326A5A0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441700"/>
            <a:ext cx="30241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 Связанное с образованием</a:t>
            </a:r>
            <a:endParaRPr lang="ru-RU" altLang="ru-KZ" sz="20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597" name="AutoShape 21">
            <a:extLst>
              <a:ext uri="{FF2B5EF4-FFF2-40B4-BE49-F238E27FC236}">
                <a16:creationId xmlns:a16="http://schemas.microsoft.com/office/drawing/2014/main" id="{C513254C-5112-499A-BA24-439D69079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954588"/>
            <a:ext cx="2662237" cy="5762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598" name="Text Box 22">
            <a:extLst>
              <a:ext uri="{FF2B5EF4-FFF2-40B4-BE49-F238E27FC236}">
                <a16:creationId xmlns:a16="http://schemas.microsoft.com/office/drawing/2014/main" id="{4F68AE2C-9593-4A5B-9EA6-ED09DB03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881563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        </a:t>
            </a: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Школа</a:t>
            </a:r>
          </a:p>
        </p:txBody>
      </p:sp>
      <p:sp>
        <p:nvSpPr>
          <p:cNvPr id="24607" name="AutoShape 31">
            <a:extLst>
              <a:ext uri="{FF2B5EF4-FFF2-40B4-BE49-F238E27FC236}">
                <a16:creationId xmlns:a16="http://schemas.microsoft.com/office/drawing/2014/main" id="{C0AD50F8-C4AA-42BC-9A02-46569E8B4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2289175"/>
            <a:ext cx="2087563" cy="7207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08" name="Text Box 32">
            <a:extLst>
              <a:ext uri="{FF2B5EF4-FFF2-40B4-BE49-F238E27FC236}">
                <a16:creationId xmlns:a16="http://schemas.microsoft.com/office/drawing/2014/main" id="{1672D617-3DC8-4252-B6B6-D853563B0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2362200"/>
            <a:ext cx="1944687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  Здание</a:t>
            </a:r>
          </a:p>
          <a:p>
            <a:pPr>
              <a:spcBef>
                <a:spcPct val="50000"/>
              </a:spcBef>
            </a:pPr>
            <a:endParaRPr lang="ru-RU" altLang="ru-KZ" sz="28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09" name="Text Box 33">
            <a:extLst>
              <a:ext uri="{FF2B5EF4-FFF2-40B4-BE49-F238E27FC236}">
                <a16:creationId xmlns:a16="http://schemas.microsoft.com/office/drawing/2014/main" id="{DDAABAD5-FF3D-498A-AA6C-887E3780A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026025"/>
            <a:ext cx="2447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ru-KZ" sz="2000" b="1">
                <a:solidFill>
                  <a:schemeClr val="accent2">
                    <a:lumMod val="50000"/>
                  </a:schemeClr>
                </a:solidFill>
              </a:rPr>
              <a:t>XXXXX</a:t>
            </a: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 - Цифры</a:t>
            </a:r>
          </a:p>
        </p:txBody>
      </p:sp>
      <p:sp>
        <p:nvSpPr>
          <p:cNvPr id="24612" name="Line 36">
            <a:extLst>
              <a:ext uri="{FF2B5EF4-FFF2-40B4-BE49-F238E27FC236}">
                <a16:creationId xmlns:a16="http://schemas.microsoft.com/office/drawing/2014/main" id="{662A9184-47B9-4285-98CC-70960BF2AA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3009900"/>
            <a:ext cx="0" cy="3587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13" name="Line 37">
            <a:extLst>
              <a:ext uri="{FF2B5EF4-FFF2-40B4-BE49-F238E27FC236}">
                <a16:creationId xmlns:a16="http://schemas.microsoft.com/office/drawing/2014/main" id="{710FAD07-13C8-4C1B-90F5-35E5157BD8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68538" y="4449763"/>
            <a:ext cx="0" cy="5762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17" name="Text Box 41">
            <a:extLst>
              <a:ext uri="{FF2B5EF4-FFF2-40B4-BE49-F238E27FC236}">
                <a16:creationId xmlns:a16="http://schemas.microsoft.com/office/drawing/2014/main" id="{15D8C671-61B4-4E5E-AA70-66C83E75A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288" y="2362200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Класс</a:t>
            </a:r>
          </a:p>
        </p:txBody>
      </p:sp>
      <p:sp>
        <p:nvSpPr>
          <p:cNvPr id="24618" name="Text Box 42">
            <a:extLst>
              <a:ext uri="{FF2B5EF4-FFF2-40B4-BE49-F238E27FC236}">
                <a16:creationId xmlns:a16="http://schemas.microsoft.com/office/drawing/2014/main" id="{45F00A34-660C-4A1A-A2BA-233DC80F7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0" y="3370263"/>
            <a:ext cx="18351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Категория объекта</a:t>
            </a:r>
          </a:p>
        </p:txBody>
      </p:sp>
      <p:sp>
        <p:nvSpPr>
          <p:cNvPr id="24619" name="Text Box 43">
            <a:extLst>
              <a:ext uri="{FF2B5EF4-FFF2-40B4-BE49-F238E27FC236}">
                <a16:creationId xmlns:a16="http://schemas.microsoft.com/office/drawing/2014/main" id="{6CB09825-DF8A-44AF-9AF6-E4C1489F8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4881563"/>
            <a:ext cx="1368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Объект</a:t>
            </a:r>
          </a:p>
        </p:txBody>
      </p:sp>
      <p:sp>
        <p:nvSpPr>
          <p:cNvPr id="24620" name="Text Box 44">
            <a:extLst>
              <a:ext uri="{FF2B5EF4-FFF2-40B4-BE49-F238E27FC236}">
                <a16:creationId xmlns:a16="http://schemas.microsoft.com/office/drawing/2014/main" id="{9889B080-73D5-4DE7-AF3C-57B3EEA8F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0" y="5818188"/>
            <a:ext cx="1655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 Атрибут</a:t>
            </a:r>
          </a:p>
        </p:txBody>
      </p:sp>
      <p:sp>
        <p:nvSpPr>
          <p:cNvPr id="24621" name="Line 45">
            <a:extLst>
              <a:ext uri="{FF2B5EF4-FFF2-40B4-BE49-F238E27FC236}">
                <a16:creationId xmlns:a16="http://schemas.microsoft.com/office/drawing/2014/main" id="{46D1BF5E-C93D-4150-BB9C-F4FC736FDB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5530850"/>
            <a:ext cx="0" cy="2857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22" name="Text Box 46">
            <a:extLst>
              <a:ext uri="{FF2B5EF4-FFF2-40B4-BE49-F238E27FC236}">
                <a16:creationId xmlns:a16="http://schemas.microsoft.com/office/drawing/2014/main" id="{A5436217-EF32-43A5-B923-3911D8985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433638"/>
            <a:ext cx="1511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ru-KZ" sz="2000" b="1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 - Буква</a:t>
            </a:r>
          </a:p>
        </p:txBody>
      </p:sp>
      <p:sp>
        <p:nvSpPr>
          <p:cNvPr id="24623" name="Text Box 47">
            <a:extLst>
              <a:ext uri="{FF2B5EF4-FFF2-40B4-BE49-F238E27FC236}">
                <a16:creationId xmlns:a16="http://schemas.microsoft.com/office/drawing/2014/main" id="{1A45AC93-9436-4024-BE71-46DC75B9E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586163"/>
            <a:ext cx="1511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ru-KZ" sz="2000" b="1">
                <a:solidFill>
                  <a:schemeClr val="accent2">
                    <a:lumMod val="50000"/>
                  </a:schemeClr>
                </a:solidFill>
              </a:rPr>
              <a:t>X</a:t>
            </a: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 - Буква</a:t>
            </a:r>
          </a:p>
        </p:txBody>
      </p:sp>
      <p:sp>
        <p:nvSpPr>
          <p:cNvPr id="24624" name="Text Box 48">
            <a:extLst>
              <a:ext uri="{FF2B5EF4-FFF2-40B4-BE49-F238E27FC236}">
                <a16:creationId xmlns:a16="http://schemas.microsoft.com/office/drawing/2014/main" id="{3E5DE83E-8CE2-4722-A7E0-F75777D2A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889625"/>
            <a:ext cx="2303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ru-KZ" sz="2000" b="1">
                <a:solidFill>
                  <a:schemeClr val="accent2">
                    <a:lumMod val="50000"/>
                  </a:schemeClr>
                </a:solidFill>
              </a:rPr>
              <a:t>XXX</a:t>
            </a:r>
            <a:r>
              <a:rPr lang="ru-RU" altLang="ru-KZ" sz="2000" b="1">
                <a:solidFill>
                  <a:schemeClr val="accent2">
                    <a:lumMod val="50000"/>
                  </a:schemeClr>
                </a:solidFill>
              </a:rPr>
              <a:t> - Цифры</a:t>
            </a:r>
          </a:p>
        </p:txBody>
      </p:sp>
      <p:sp>
        <p:nvSpPr>
          <p:cNvPr id="24625" name="Line 49">
            <a:extLst>
              <a:ext uri="{FF2B5EF4-FFF2-40B4-BE49-F238E27FC236}">
                <a16:creationId xmlns:a16="http://schemas.microsoft.com/office/drawing/2014/main" id="{77EC7695-DF1E-4E94-A73E-158410DBC1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8313" y="2578100"/>
            <a:ext cx="719137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26" name="Line 50">
            <a:extLst>
              <a:ext uri="{FF2B5EF4-FFF2-40B4-BE49-F238E27FC236}">
                <a16:creationId xmlns:a16="http://schemas.microsoft.com/office/drawing/2014/main" id="{A85B1D7D-63A7-41B7-96E3-D930BCB30B0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9388" y="3802063"/>
            <a:ext cx="539750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27" name="Line 51">
            <a:extLst>
              <a:ext uri="{FF2B5EF4-FFF2-40B4-BE49-F238E27FC236}">
                <a16:creationId xmlns:a16="http://schemas.microsoft.com/office/drawing/2014/main" id="{E698D7EE-DCBE-469B-BC7A-721BB90DA8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9388" y="5097463"/>
            <a:ext cx="719137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29" name="Line 53">
            <a:extLst>
              <a:ext uri="{FF2B5EF4-FFF2-40B4-BE49-F238E27FC236}">
                <a16:creationId xmlns:a16="http://schemas.microsoft.com/office/drawing/2014/main" id="{91DB0BA1-4E1C-402F-BC3E-9AC0674D2C76}"/>
              </a:ext>
            </a:extLst>
          </p:cNvPr>
          <p:cNvSpPr>
            <a:spLocks noChangeShapeType="1"/>
          </p:cNvSpPr>
          <p:nvPr/>
        </p:nvSpPr>
        <p:spPr bwMode="auto">
          <a:xfrm rot="15130219" flipH="1">
            <a:off x="3419475" y="2505075"/>
            <a:ext cx="719138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31" name="Line 55">
            <a:extLst>
              <a:ext uri="{FF2B5EF4-FFF2-40B4-BE49-F238E27FC236}">
                <a16:creationId xmlns:a16="http://schemas.microsoft.com/office/drawing/2014/main" id="{F5F581C0-C41C-4B80-B49F-385F10C45B87}"/>
              </a:ext>
            </a:extLst>
          </p:cNvPr>
          <p:cNvSpPr>
            <a:spLocks noChangeShapeType="1"/>
          </p:cNvSpPr>
          <p:nvPr/>
        </p:nvSpPr>
        <p:spPr bwMode="auto">
          <a:xfrm rot="15130219" flipH="1">
            <a:off x="3708400" y="5097463"/>
            <a:ext cx="719137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632" name="Line 56">
            <a:extLst>
              <a:ext uri="{FF2B5EF4-FFF2-40B4-BE49-F238E27FC236}">
                <a16:creationId xmlns:a16="http://schemas.microsoft.com/office/drawing/2014/main" id="{C749EB41-89E8-49FA-B6EE-47624B4BAF65}"/>
              </a:ext>
            </a:extLst>
          </p:cNvPr>
          <p:cNvSpPr>
            <a:spLocks noChangeShapeType="1"/>
          </p:cNvSpPr>
          <p:nvPr/>
        </p:nvSpPr>
        <p:spPr bwMode="auto">
          <a:xfrm rot="15130219" flipH="1">
            <a:off x="3779838" y="3657600"/>
            <a:ext cx="719138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1"/>
      <p:bldP spid="24582" grpId="2"/>
      <p:bldP spid="24590" grpId="0"/>
      <p:bldP spid="24598" grpId="0"/>
      <p:bldP spid="24608" grpId="0"/>
      <p:bldP spid="24609" grpId="0"/>
      <p:bldP spid="24617" grpId="0"/>
      <p:bldP spid="24618" grpId="0"/>
      <p:bldP spid="24619" grpId="0"/>
      <p:bldP spid="24620" grpId="0"/>
      <p:bldP spid="24622" grpId="0"/>
      <p:bldP spid="24623" grpId="0"/>
      <p:bldP spid="246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B7AEF3E7-76EE-4B6B-86DD-D8C87C7E8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380331"/>
            <a:ext cx="8640960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 dirty="0">
                <a:solidFill>
                  <a:srgbClr val="FF3300"/>
                </a:solidFill>
              </a:rPr>
              <a:t>Достоинства</a:t>
            </a:r>
            <a:r>
              <a:rPr lang="ru-RU" altLang="ru-KZ" sz="2800" b="1" dirty="0"/>
              <a:t>: простота, наглядность, быстрый доступ и поиск нужной информации, удобство кодирования, легкость в запоминании и использовании кодов.</a:t>
            </a:r>
          </a:p>
          <a:p>
            <a:pPr>
              <a:spcBef>
                <a:spcPct val="50000"/>
              </a:spcBef>
            </a:pPr>
            <a:r>
              <a:rPr lang="ru-RU" altLang="ru-KZ" sz="2800" b="1" dirty="0">
                <a:solidFill>
                  <a:srgbClr val="0000FF"/>
                </a:solidFill>
              </a:rPr>
              <a:t>Недостатки:</a:t>
            </a:r>
            <a:r>
              <a:rPr lang="ru-RU" altLang="ru-KZ" sz="2800" b="1" dirty="0"/>
              <a:t> - жесткая фиксация одной конкретной классификации, одного представления конкретного пользователя – составителя классификатора. Например, в картографии такая  классификация часто отражает систему печати карт на офсетной машине и связана с применяемым цветами объектов на карте. Кроме того, могут быть спорные случаи, когда объект по логике должен быть отнесен к разным классам</a:t>
            </a:r>
            <a:r>
              <a:rPr lang="ru-RU" altLang="ru-KZ" sz="3200" b="1" dirty="0"/>
              <a:t>. </a:t>
            </a:r>
            <a:endParaRPr lang="ru-RU" altLang="ru-KZ" sz="3200" dirty="0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2043405F-B5CA-4F77-AAB7-054BE3EB9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064" y="117574"/>
            <a:ext cx="9144000" cy="1052513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Иерархическая  классификация</a:t>
            </a: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2A16482F-50AF-4B85-A977-41BCBE484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6975"/>
            <a:ext cx="914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KZ" altLang="ru-K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5" name="Text Box 25">
            <a:extLst>
              <a:ext uri="{FF2B5EF4-FFF2-40B4-BE49-F238E27FC236}">
                <a16:creationId xmlns:a16="http://schemas.microsoft.com/office/drawing/2014/main" id="{047AEF57-AD47-407A-A400-29B7A24C1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545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/>
              <a:t>. </a:t>
            </a:r>
          </a:p>
          <a:p>
            <a:pPr>
              <a:spcBef>
                <a:spcPct val="50000"/>
              </a:spcBef>
            </a:pPr>
            <a:r>
              <a:rPr lang="ru-RU" altLang="ru-KZ" sz="3600" b="1"/>
              <a:t>Например, здание вокзала может быть отнесено к разным классам: </a:t>
            </a:r>
          </a:p>
          <a:p>
            <a:pPr>
              <a:spcBef>
                <a:spcPct val="50000"/>
              </a:spcBef>
            </a:pPr>
            <a:endParaRPr lang="ru-RU" altLang="ru-KZ" sz="3600" b="1"/>
          </a:p>
          <a:p>
            <a:pPr>
              <a:spcBef>
                <a:spcPct val="50000"/>
              </a:spcBef>
            </a:pPr>
            <a:endParaRPr lang="ru-RU" altLang="ru-KZ" sz="3600"/>
          </a:p>
          <a:p>
            <a:pPr>
              <a:spcBef>
                <a:spcPct val="50000"/>
              </a:spcBef>
            </a:pPr>
            <a:endParaRPr lang="ru-RU" altLang="ru-KZ"/>
          </a:p>
          <a:p>
            <a:pPr>
              <a:spcBef>
                <a:spcPct val="50000"/>
              </a:spcBef>
            </a:pPr>
            <a:endParaRPr lang="ru-RU" altLang="ru-KZ"/>
          </a:p>
          <a:p>
            <a:pPr>
              <a:spcBef>
                <a:spcPct val="50000"/>
              </a:spcBef>
            </a:pPr>
            <a:endParaRPr lang="ru-RU" altLang="ru-KZ"/>
          </a:p>
          <a:p>
            <a:pPr>
              <a:spcBef>
                <a:spcPct val="50000"/>
              </a:spcBef>
            </a:pPr>
            <a:endParaRPr lang="ru-RU" altLang="ru-KZ"/>
          </a:p>
          <a:p>
            <a:pPr>
              <a:spcBef>
                <a:spcPct val="50000"/>
              </a:spcBef>
            </a:pPr>
            <a:endParaRPr lang="ru-RU" altLang="ru-KZ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98DF901-0824-44CE-B220-82C749024F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r>
              <a:rPr lang="ru-RU" altLang="ru-KZ" sz="4000" b="1">
                <a:solidFill>
                  <a:srgbClr val="0000FF"/>
                </a:solidFill>
              </a:rPr>
              <a:t>Иерархическая  классификация</a:t>
            </a:r>
          </a:p>
        </p:txBody>
      </p:sp>
      <p:sp>
        <p:nvSpPr>
          <p:cNvPr id="25624" name="Text Box 24">
            <a:extLst>
              <a:ext uri="{FF2B5EF4-FFF2-40B4-BE49-F238E27FC236}">
                <a16:creationId xmlns:a16="http://schemas.microsoft.com/office/drawing/2014/main" id="{245359BA-1002-4A70-A334-EF5933FAA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6975"/>
            <a:ext cx="914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KZ" altLang="ru-KZ"/>
          </a:p>
        </p:txBody>
      </p:sp>
      <p:grpSp>
        <p:nvGrpSpPr>
          <p:cNvPr id="25634" name="Group 34">
            <a:extLst>
              <a:ext uri="{FF2B5EF4-FFF2-40B4-BE49-F238E27FC236}">
                <a16:creationId xmlns:a16="http://schemas.microsoft.com/office/drawing/2014/main" id="{2032F80A-D894-4D11-9E99-C2E14CD6BF59}"/>
              </a:ext>
            </a:extLst>
          </p:cNvPr>
          <p:cNvGrpSpPr>
            <a:grpSpLocks/>
          </p:cNvGrpSpPr>
          <p:nvPr/>
        </p:nvGrpSpPr>
        <p:grpSpPr bwMode="auto">
          <a:xfrm>
            <a:off x="2195513" y="4852988"/>
            <a:ext cx="2376487" cy="692150"/>
            <a:chOff x="249" y="2661"/>
            <a:chExt cx="1724" cy="862"/>
          </a:xfrm>
        </p:grpSpPr>
        <p:sp>
          <p:nvSpPr>
            <p:cNvPr id="25626" name="AutoShape 26">
              <a:extLst>
                <a:ext uri="{FF2B5EF4-FFF2-40B4-BE49-F238E27FC236}">
                  <a16:creationId xmlns:a16="http://schemas.microsoft.com/office/drawing/2014/main" id="{76141C59-BEDC-496E-B6D6-6FFC252DC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661"/>
              <a:ext cx="1724" cy="86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5629" name="Text Box 29">
              <a:extLst>
                <a:ext uri="{FF2B5EF4-FFF2-40B4-BE49-F238E27FC236}">
                  <a16:creationId xmlns:a16="http://schemas.microsoft.com/office/drawing/2014/main" id="{56E916D7-5151-45F6-B37D-F17079C94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2797"/>
              <a:ext cx="1406" cy="5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400" b="1">
                  <a:solidFill>
                    <a:schemeClr val="accent2">
                      <a:lumMod val="50000"/>
                    </a:schemeClr>
                  </a:solidFill>
                </a:rPr>
                <a:t>  Вокзал</a:t>
              </a:r>
            </a:p>
          </p:txBody>
        </p:sp>
      </p:grpSp>
      <p:grpSp>
        <p:nvGrpSpPr>
          <p:cNvPr id="25631" name="Group 31">
            <a:extLst>
              <a:ext uri="{FF2B5EF4-FFF2-40B4-BE49-F238E27FC236}">
                <a16:creationId xmlns:a16="http://schemas.microsoft.com/office/drawing/2014/main" id="{EF88605C-DA68-4586-AC76-6C20338ED782}"/>
              </a:ext>
            </a:extLst>
          </p:cNvPr>
          <p:cNvGrpSpPr>
            <a:grpSpLocks/>
          </p:cNvGrpSpPr>
          <p:nvPr/>
        </p:nvGrpSpPr>
        <p:grpSpPr bwMode="auto">
          <a:xfrm>
            <a:off x="3348038" y="2836863"/>
            <a:ext cx="3527425" cy="1296987"/>
            <a:chOff x="2109" y="2568"/>
            <a:chExt cx="2222" cy="817"/>
          </a:xfrm>
        </p:grpSpPr>
        <p:sp>
          <p:nvSpPr>
            <p:cNvPr id="25627" name="AutoShape 27">
              <a:extLst>
                <a:ext uri="{FF2B5EF4-FFF2-40B4-BE49-F238E27FC236}">
                  <a16:creationId xmlns:a16="http://schemas.microsoft.com/office/drawing/2014/main" id="{446FC187-7D55-4105-944D-C40CF2ED3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4" y="2568"/>
              <a:ext cx="2132" cy="81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5630" name="Text Box 30">
              <a:extLst>
                <a:ext uri="{FF2B5EF4-FFF2-40B4-BE49-F238E27FC236}">
                  <a16:creationId xmlns:a16="http://schemas.microsoft.com/office/drawing/2014/main" id="{39CB5F79-EE20-4F5D-B2B3-2FFE3FFD2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9" y="2704"/>
              <a:ext cx="2222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2400" b="1">
                  <a:solidFill>
                    <a:schemeClr val="accent2">
                      <a:lumMod val="50000"/>
                    </a:schemeClr>
                  </a:solidFill>
                </a:rPr>
                <a:t>Железные дороги и сооружения при них</a:t>
              </a:r>
            </a:p>
          </p:txBody>
        </p:sp>
      </p:grpSp>
      <p:sp>
        <p:nvSpPr>
          <p:cNvPr id="25636" name="AutoShape 36">
            <a:extLst>
              <a:ext uri="{FF2B5EF4-FFF2-40B4-BE49-F238E27FC236}">
                <a16:creationId xmlns:a16="http://schemas.microsoft.com/office/drawing/2014/main" id="{5998A46B-C462-40AB-ADD5-B3B4B5D2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08300"/>
            <a:ext cx="2736850" cy="12239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637" name="Text Box 37">
            <a:extLst>
              <a:ext uri="{FF2B5EF4-FFF2-40B4-BE49-F238E27FC236}">
                <a16:creationId xmlns:a16="http://schemas.microsoft.com/office/drawing/2014/main" id="{D06A9912-758C-418B-97BA-B878E1D32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052763"/>
            <a:ext cx="22320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Здания и сооружения</a:t>
            </a:r>
          </a:p>
        </p:txBody>
      </p:sp>
      <p:sp>
        <p:nvSpPr>
          <p:cNvPr id="25638" name="Text Box 38">
            <a:extLst>
              <a:ext uri="{FF2B5EF4-FFF2-40B4-BE49-F238E27FC236}">
                <a16:creationId xmlns:a16="http://schemas.microsoft.com/office/drawing/2014/main" id="{2429CEA7-7E3F-4D02-939D-0AC2EBCAB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4781550"/>
            <a:ext cx="19796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Объекты</a:t>
            </a:r>
          </a:p>
        </p:txBody>
      </p:sp>
      <p:sp>
        <p:nvSpPr>
          <p:cNvPr id="25639" name="Line 39">
            <a:extLst>
              <a:ext uri="{FF2B5EF4-FFF2-40B4-BE49-F238E27FC236}">
                <a16:creationId xmlns:a16="http://schemas.microsoft.com/office/drawing/2014/main" id="{F191D3DA-67E3-44CB-99A9-969C6DDDB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9250" y="4132263"/>
            <a:ext cx="1728788" cy="72072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640" name="Line 40">
            <a:extLst>
              <a:ext uri="{FF2B5EF4-FFF2-40B4-BE49-F238E27FC236}">
                <a16:creationId xmlns:a16="http://schemas.microsoft.com/office/drawing/2014/main" id="{8B851B6F-2DEA-4977-8D79-5099240B9B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48038" y="4132263"/>
            <a:ext cx="1728787" cy="7207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641" name="Text Box 41">
            <a:extLst>
              <a:ext uri="{FF2B5EF4-FFF2-40B4-BE49-F238E27FC236}">
                <a16:creationId xmlns:a16="http://schemas.microsoft.com/office/drawing/2014/main" id="{E0018D87-5447-4C5B-ACF9-558C16F36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3197225"/>
            <a:ext cx="19796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Классы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37" grpId="0"/>
      <p:bldP spid="25638" grpId="0"/>
      <p:bldP spid="25641" grpId="0"/>
      <p:bldP spid="256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9D92F9E5-05C1-44F0-981B-451C311842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1143000"/>
          </a:xfrm>
        </p:spPr>
        <p:txBody>
          <a:bodyPr/>
          <a:lstStyle/>
          <a:p>
            <a:r>
              <a:rPr lang="ru-RU" altLang="ru-KZ" sz="3600" b="1">
                <a:solidFill>
                  <a:schemeClr val="tx1"/>
                </a:solidFill>
              </a:rPr>
              <a:t>Табличная классификация</a:t>
            </a:r>
          </a:p>
        </p:txBody>
      </p:sp>
      <p:sp>
        <p:nvSpPr>
          <p:cNvPr id="16417" name="Text Box 33">
            <a:extLst>
              <a:ext uri="{FF2B5EF4-FFF2-40B4-BE49-F238E27FC236}">
                <a16:creationId xmlns:a16="http://schemas.microsoft.com/office/drawing/2014/main" id="{AD9694B7-46F9-43AF-855F-43E20828B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08050"/>
            <a:ext cx="9144000" cy="644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rgbClr val="0000FF"/>
                </a:solidFill>
              </a:rPr>
              <a:t>Идея  табличной  классификации базируется на принципах фасетной классификации, применяемой в библиотечно-библиографической деятельности.</a:t>
            </a:r>
          </a:p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rgbClr val="FF3300"/>
                </a:solidFill>
              </a:rPr>
              <a:t>Особенность этого подхода заключается в отсутствии готовых кодов и построении кодовых выражений по фасетной формуле  с использованием отдельных таблиц, в которых собираются понятия объектов, характеристик, значений характеристик.</a:t>
            </a:r>
            <a:r>
              <a:rPr lang="ru-RU" altLang="ru-KZ" sz="2400" b="1"/>
              <a:t> Например, в отечественном Классификаторе топографической информации все понятия распределены в 3-х основных таблицах: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altLang="ru-KZ" sz="2800" b="1"/>
              <a:t>Таблица 1</a:t>
            </a:r>
            <a:r>
              <a:rPr lang="ru-RU" altLang="ru-KZ" sz="2400"/>
              <a:t> – </a:t>
            </a:r>
            <a:r>
              <a:rPr lang="ru-RU" altLang="ru-KZ" sz="2800" b="1">
                <a:solidFill>
                  <a:srgbClr val="FF3300"/>
                </a:solidFill>
              </a:rPr>
              <a:t>объект</a:t>
            </a:r>
            <a:r>
              <a:rPr lang="ru-RU" altLang="ru-KZ" sz="2400"/>
              <a:t> (</a:t>
            </a:r>
            <a:r>
              <a:rPr lang="ru-RU" altLang="ru-KZ" sz="2400" b="1"/>
              <a:t>первые 3 буквы –</a:t>
            </a:r>
            <a:r>
              <a:rPr lang="ru-RU" altLang="ru-KZ" sz="2400" b="1">
                <a:solidFill>
                  <a:srgbClr val="FF3300"/>
                </a:solidFill>
              </a:rPr>
              <a:t>код</a:t>
            </a:r>
            <a:r>
              <a:rPr lang="ru-RU" altLang="ru-KZ" sz="2400" b="1"/>
              <a:t>), функциональные и природные качества (код 1/Ф), особенности конструкции или строения (код 2/К), назначение (код 3/Н)</a:t>
            </a:r>
          </a:p>
          <a:p>
            <a:pPr>
              <a:spcBef>
                <a:spcPct val="50000"/>
              </a:spcBef>
            </a:pPr>
            <a:endParaRPr lang="ru-RU" altLang="ru-KZ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1596623-3DD4-4882-8DDB-89C4493D32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124744"/>
            <a:ext cx="8229600" cy="620713"/>
          </a:xfrm>
        </p:spPr>
        <p:txBody>
          <a:bodyPr/>
          <a:lstStyle/>
          <a:p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Таблица 1- объекты</a:t>
            </a:r>
          </a:p>
        </p:txBody>
      </p:sp>
      <p:graphicFrame>
        <p:nvGraphicFramePr>
          <p:cNvPr id="27768" name="Group 120">
            <a:extLst>
              <a:ext uri="{FF2B5EF4-FFF2-40B4-BE49-F238E27FC236}">
                <a16:creationId xmlns:a16="http://schemas.microsoft.com/office/drawing/2014/main" id="{6B3F2E06-9F9D-47FA-A75B-6A3C98B6AA6D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694396572"/>
              </p:ext>
            </p:extLst>
          </p:nvPr>
        </p:nvGraphicFramePr>
        <p:xfrm>
          <a:off x="333872" y="1844824"/>
          <a:ext cx="8352928" cy="4442265"/>
        </p:xfrm>
        <a:graphic>
          <a:graphicData uri="http://schemas.openxmlformats.org/drawingml/2006/table">
            <a:tbl>
              <a:tblPr/>
              <a:tblGrid>
                <a:gridCol w="1413908">
                  <a:extLst>
                    <a:ext uri="{9D8B030D-6E8A-4147-A177-3AD203B41FA5}">
                      <a16:colId xmlns:a16="http://schemas.microsoft.com/office/drawing/2014/main" val="1785254624"/>
                    </a:ext>
                  </a:extLst>
                </a:gridCol>
                <a:gridCol w="1315296">
                  <a:extLst>
                    <a:ext uri="{9D8B030D-6E8A-4147-A177-3AD203B41FA5}">
                      <a16:colId xmlns:a16="http://schemas.microsoft.com/office/drawing/2014/main" val="2033190730"/>
                    </a:ext>
                  </a:extLst>
                </a:gridCol>
                <a:gridCol w="1776448">
                  <a:extLst>
                    <a:ext uri="{9D8B030D-6E8A-4147-A177-3AD203B41FA5}">
                      <a16:colId xmlns:a16="http://schemas.microsoft.com/office/drawing/2014/main" val="613554854"/>
                    </a:ext>
                  </a:extLst>
                </a:gridCol>
                <a:gridCol w="2236148">
                  <a:extLst>
                    <a:ext uri="{9D8B030D-6E8A-4147-A177-3AD203B41FA5}">
                      <a16:colId xmlns:a16="http://schemas.microsoft.com/office/drawing/2014/main" val="1027467098"/>
                    </a:ext>
                  </a:extLst>
                </a:gridCol>
                <a:gridCol w="1611128">
                  <a:extLst>
                    <a:ext uri="{9D8B030D-6E8A-4147-A177-3AD203B41FA5}">
                      <a16:colId xmlns:a16="http://schemas.microsoft.com/office/drawing/2014/main" val="471793681"/>
                    </a:ext>
                  </a:extLst>
                </a:gridCol>
              </a:tblGrid>
              <a:tr h="1425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Объект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(</a:t>
                      </a:r>
                      <a:r>
                        <a:rPr kumimoji="0" lang="ru-RU" altLang="ru-K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код</a:t>
                      </a:r>
                      <a:r>
                        <a:rPr kumimoji="0" lang="ru-RU" altLang="ru-K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цифровой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1/Ф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2/К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3/Н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30990"/>
                  </a:ext>
                </a:extLst>
              </a:tr>
              <a:tr h="8534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Бак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1-напорный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1-цилиндрический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2-шарообразный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3-на столбах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1-для воды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2-для горючего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3-для кислот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232708"/>
                  </a:ext>
                </a:extLst>
              </a:tr>
              <a:tr h="6907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Забор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1-сплошной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2-решетчатый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3-на фундаменте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200" b="0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363214"/>
                  </a:ext>
                </a:extLst>
              </a:tr>
              <a:tr h="903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Кран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1-подъемный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1-стационарный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2-передвижной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3-башенный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4-козловой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852266"/>
                  </a:ext>
                </a:extLst>
              </a:tr>
              <a:tr h="1180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Лес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1-лиственный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2-хвойный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3-смешанный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4-декоративн.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1-редкий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2-угнетенный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3-низкорослый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4-карликовый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89262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A59808C1-8EF8-4CDE-9D9C-A37E20FF2A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Таблица 2 - свойства</a:t>
            </a:r>
          </a:p>
        </p:txBody>
      </p:sp>
      <p:graphicFrame>
        <p:nvGraphicFramePr>
          <p:cNvPr id="17589" name="Group 181">
            <a:extLst>
              <a:ext uri="{FF2B5EF4-FFF2-40B4-BE49-F238E27FC236}">
                <a16:creationId xmlns:a16="http://schemas.microsoft.com/office/drawing/2014/main" id="{720F2F61-C36B-4A21-AAA8-B255EDB7B200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595257028"/>
              </p:ext>
            </p:extLst>
          </p:nvPr>
        </p:nvGraphicFramePr>
        <p:xfrm>
          <a:off x="0" y="1713714"/>
          <a:ext cx="9180512" cy="4487855"/>
        </p:xfrm>
        <a:graphic>
          <a:graphicData uri="http://schemas.openxmlformats.org/drawingml/2006/table">
            <a:tbl>
              <a:tblPr/>
              <a:tblGrid>
                <a:gridCol w="1337231">
                  <a:extLst>
                    <a:ext uri="{9D8B030D-6E8A-4147-A177-3AD203B41FA5}">
                      <a16:colId xmlns:a16="http://schemas.microsoft.com/office/drawing/2014/main" val="4127598416"/>
                    </a:ext>
                  </a:extLst>
                </a:gridCol>
                <a:gridCol w="1834508">
                  <a:extLst>
                    <a:ext uri="{9D8B030D-6E8A-4147-A177-3AD203B41FA5}">
                      <a16:colId xmlns:a16="http://schemas.microsoft.com/office/drawing/2014/main" val="1794150132"/>
                    </a:ext>
                  </a:extLst>
                </a:gridCol>
                <a:gridCol w="1635279">
                  <a:extLst>
                    <a:ext uri="{9D8B030D-6E8A-4147-A177-3AD203B41FA5}">
                      <a16:colId xmlns:a16="http://schemas.microsoft.com/office/drawing/2014/main" val="795488427"/>
                    </a:ext>
                  </a:extLst>
                </a:gridCol>
                <a:gridCol w="2385977">
                  <a:extLst>
                    <a:ext uri="{9D8B030D-6E8A-4147-A177-3AD203B41FA5}">
                      <a16:colId xmlns:a16="http://schemas.microsoft.com/office/drawing/2014/main" val="731618881"/>
                    </a:ext>
                  </a:extLst>
                </a:gridCol>
                <a:gridCol w="1987517">
                  <a:extLst>
                    <a:ext uri="{9D8B030D-6E8A-4147-A177-3AD203B41FA5}">
                      <a16:colId xmlns:a16="http://schemas.microsoft.com/office/drawing/2014/main" val="3785252338"/>
                    </a:ext>
                  </a:extLst>
                </a:gridCol>
              </a:tblGrid>
              <a:tr h="5799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Код фасета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Свойство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Код значения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Значение свойства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Примечание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633699"/>
                  </a:ext>
                </a:extLst>
              </a:tr>
              <a:tr h="1817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4/С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Состояние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Вязкий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Загрязненный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…….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Действующий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Заброшенный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600" b="1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Природный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Объект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600" b="1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600" b="1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Искусствен.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объект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73013"/>
                  </a:ext>
                </a:extLst>
              </a:tr>
              <a:tr h="17268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5/М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Материал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(порода)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Асфальт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Бетон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……….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Бук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Береза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  Искусствен.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  Объект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  Природный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  Объект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211104"/>
                  </a:ext>
                </a:extLst>
              </a:tr>
            </a:tbl>
          </a:graphicData>
        </a:graphic>
      </p:graphicFrame>
      <p:sp>
        <p:nvSpPr>
          <p:cNvPr id="17420" name="Freeform 12">
            <a:extLst>
              <a:ext uri="{FF2B5EF4-FFF2-40B4-BE49-F238E27FC236}">
                <a16:creationId xmlns:a16="http://schemas.microsoft.com/office/drawing/2014/main" id="{942A7585-0237-4885-B991-713088D7136A}"/>
              </a:ext>
            </a:extLst>
          </p:cNvPr>
          <p:cNvSpPr>
            <a:spLocks/>
          </p:cNvSpPr>
          <p:nvPr/>
        </p:nvSpPr>
        <p:spPr bwMode="auto">
          <a:xfrm>
            <a:off x="5795963" y="393382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7585" name="AutoShape 177">
            <a:extLst>
              <a:ext uri="{FF2B5EF4-FFF2-40B4-BE49-F238E27FC236}">
                <a16:creationId xmlns:a16="http://schemas.microsoft.com/office/drawing/2014/main" id="{E61038A1-E43E-4D4C-B53F-F71A4EAC74B7}"/>
              </a:ext>
            </a:extLst>
          </p:cNvPr>
          <p:cNvSpPr>
            <a:spLocks/>
          </p:cNvSpPr>
          <p:nvPr/>
        </p:nvSpPr>
        <p:spPr bwMode="auto">
          <a:xfrm>
            <a:off x="6804248" y="2282031"/>
            <a:ext cx="152400" cy="792162"/>
          </a:xfrm>
          <a:prstGeom prst="rightBrace">
            <a:avLst>
              <a:gd name="adj1" fmla="val 43316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KZ" altLang="ru-KZ" sz="2400" b="1"/>
          </a:p>
        </p:txBody>
      </p:sp>
      <p:sp>
        <p:nvSpPr>
          <p:cNvPr id="17586" name="AutoShape 178">
            <a:extLst>
              <a:ext uri="{FF2B5EF4-FFF2-40B4-BE49-F238E27FC236}">
                <a16:creationId xmlns:a16="http://schemas.microsoft.com/office/drawing/2014/main" id="{15359CA2-A30A-4C8F-95F6-225C8C66ADA0}"/>
              </a:ext>
            </a:extLst>
          </p:cNvPr>
          <p:cNvSpPr>
            <a:spLocks/>
          </p:cNvSpPr>
          <p:nvPr/>
        </p:nvSpPr>
        <p:spPr bwMode="auto">
          <a:xfrm>
            <a:off x="6804248" y="3232218"/>
            <a:ext cx="152400" cy="792162"/>
          </a:xfrm>
          <a:prstGeom prst="rightBrace">
            <a:avLst>
              <a:gd name="adj1" fmla="val 43316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KZ" altLang="ru-KZ" sz="2400" b="1"/>
          </a:p>
        </p:txBody>
      </p:sp>
      <p:sp>
        <p:nvSpPr>
          <p:cNvPr id="17587" name="AutoShape 179">
            <a:extLst>
              <a:ext uri="{FF2B5EF4-FFF2-40B4-BE49-F238E27FC236}">
                <a16:creationId xmlns:a16="http://schemas.microsoft.com/office/drawing/2014/main" id="{FE491444-1066-4A0C-9377-DB3D6DCAFCE4}"/>
              </a:ext>
            </a:extLst>
          </p:cNvPr>
          <p:cNvSpPr>
            <a:spLocks/>
          </p:cNvSpPr>
          <p:nvPr/>
        </p:nvSpPr>
        <p:spPr bwMode="auto">
          <a:xfrm>
            <a:off x="6804248" y="4182405"/>
            <a:ext cx="152400" cy="792163"/>
          </a:xfrm>
          <a:prstGeom prst="rightBrace">
            <a:avLst>
              <a:gd name="adj1" fmla="val 43316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KZ" altLang="ru-KZ" sz="2400" b="1"/>
          </a:p>
        </p:txBody>
      </p:sp>
      <p:sp>
        <p:nvSpPr>
          <p:cNvPr id="17588" name="AutoShape 180">
            <a:extLst>
              <a:ext uri="{FF2B5EF4-FFF2-40B4-BE49-F238E27FC236}">
                <a16:creationId xmlns:a16="http://schemas.microsoft.com/office/drawing/2014/main" id="{55978908-8131-440C-9664-42460B8E1E6D}"/>
              </a:ext>
            </a:extLst>
          </p:cNvPr>
          <p:cNvSpPr>
            <a:spLocks/>
          </p:cNvSpPr>
          <p:nvPr/>
        </p:nvSpPr>
        <p:spPr bwMode="auto">
          <a:xfrm>
            <a:off x="6804248" y="5013326"/>
            <a:ext cx="152400" cy="792162"/>
          </a:xfrm>
          <a:prstGeom prst="rightBrace">
            <a:avLst>
              <a:gd name="adj1" fmla="val 43316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KZ" altLang="ru-KZ" sz="24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79AF0E3-4E1D-4A4F-A7DE-026255E99C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71450"/>
            <a:ext cx="9144000" cy="86360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Таблица 3 – численные свойства</a:t>
            </a:r>
          </a:p>
        </p:txBody>
      </p:sp>
      <p:graphicFrame>
        <p:nvGraphicFramePr>
          <p:cNvPr id="30872" name="Group 152">
            <a:extLst>
              <a:ext uri="{FF2B5EF4-FFF2-40B4-BE49-F238E27FC236}">
                <a16:creationId xmlns:a16="http://schemas.microsoft.com/office/drawing/2014/main" id="{FA493060-25F6-4BE6-9438-0FD43F5A8237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261242571"/>
              </p:ext>
            </p:extLst>
          </p:nvPr>
        </p:nvGraphicFramePr>
        <p:xfrm>
          <a:off x="341784" y="692150"/>
          <a:ext cx="8460432" cy="5667666"/>
        </p:xfrm>
        <a:graphic>
          <a:graphicData uri="http://schemas.openxmlformats.org/drawingml/2006/table">
            <a:tbl>
              <a:tblPr/>
              <a:tblGrid>
                <a:gridCol w="1232345">
                  <a:extLst>
                    <a:ext uri="{9D8B030D-6E8A-4147-A177-3AD203B41FA5}">
                      <a16:colId xmlns:a16="http://schemas.microsoft.com/office/drawing/2014/main" val="1874041197"/>
                    </a:ext>
                  </a:extLst>
                </a:gridCol>
                <a:gridCol w="866606">
                  <a:extLst>
                    <a:ext uri="{9D8B030D-6E8A-4147-A177-3AD203B41FA5}">
                      <a16:colId xmlns:a16="http://schemas.microsoft.com/office/drawing/2014/main" val="1487244920"/>
                    </a:ext>
                  </a:extLst>
                </a:gridCol>
                <a:gridCol w="2977308">
                  <a:extLst>
                    <a:ext uri="{9D8B030D-6E8A-4147-A177-3AD203B41FA5}">
                      <a16:colId xmlns:a16="http://schemas.microsoft.com/office/drawing/2014/main" val="3129161207"/>
                    </a:ext>
                  </a:extLst>
                </a:gridCol>
                <a:gridCol w="753508">
                  <a:extLst>
                    <a:ext uri="{9D8B030D-6E8A-4147-A177-3AD203B41FA5}">
                      <a16:colId xmlns:a16="http://schemas.microsoft.com/office/drawing/2014/main" val="2575637549"/>
                    </a:ext>
                  </a:extLst>
                </a:gridCol>
                <a:gridCol w="2630665">
                  <a:extLst>
                    <a:ext uri="{9D8B030D-6E8A-4147-A177-3AD203B41FA5}">
                      <a16:colId xmlns:a16="http://schemas.microsoft.com/office/drawing/2014/main" val="3613329325"/>
                    </a:ext>
                  </a:extLst>
                </a:gridCol>
              </a:tblGrid>
              <a:tr h="575869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Код фасета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Свойство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Элементы, к которым относятся свойства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596145"/>
                  </a:ext>
                </a:extLst>
              </a:tr>
              <a:tr h="40060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Признак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Элемент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754841"/>
                  </a:ext>
                </a:extLst>
              </a:tr>
              <a:tr h="375567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Геометрические свойства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353435"/>
                  </a:ext>
                </a:extLst>
              </a:tr>
              <a:tr h="20581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6/Г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1/В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5/П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Высота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Площадь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(размер)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Берег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Гребень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Зона затопления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Палуба грузовая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545735"/>
                  </a:ext>
                </a:extLst>
              </a:tr>
              <a:tr h="375567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Физико-технические свойства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375542"/>
                  </a:ext>
                </a:extLst>
              </a:tr>
              <a:tr h="18177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7/Т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1/Г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4/К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Грузоподъемность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Количество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Мост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Паром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Кабель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Провод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12492"/>
                  </a:ext>
                </a:extLst>
              </a:tr>
            </a:tbl>
          </a:graphicData>
        </a:graphic>
      </p:graphicFrame>
      <p:sp>
        <p:nvSpPr>
          <p:cNvPr id="30723" name="Freeform 3">
            <a:extLst>
              <a:ext uri="{FF2B5EF4-FFF2-40B4-BE49-F238E27FC236}">
                <a16:creationId xmlns:a16="http://schemas.microsoft.com/office/drawing/2014/main" id="{E154BFA1-1BA0-43AC-B317-FB512C196DB6}"/>
              </a:ext>
            </a:extLst>
          </p:cNvPr>
          <p:cNvSpPr>
            <a:spLocks/>
          </p:cNvSpPr>
          <p:nvPr/>
        </p:nvSpPr>
        <p:spPr bwMode="auto">
          <a:xfrm>
            <a:off x="5795963" y="393382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2D14923-D1BC-44CC-A9CE-F04C62FD06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620713"/>
          </a:xfrm>
        </p:spPr>
        <p:txBody>
          <a:bodyPr/>
          <a:lstStyle/>
          <a:p>
            <a:r>
              <a:rPr lang="ru-RU" altLang="ru-KZ" sz="3600" b="1">
                <a:solidFill>
                  <a:schemeClr val="tx1"/>
                </a:solidFill>
              </a:rPr>
              <a:t>Табличная классификация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A088C629-D3EB-437E-A8E9-1C0910DCC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980728"/>
            <a:ext cx="8461698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 dirty="0"/>
              <a:t>Рассмотренные таблицы используются для описания всего набора семантической информации об объекте в виде формализованной конструкции из кодов объектов, кодов фасетов свойств, кодов значений свойств и специальных символов, например: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altLang="ru-KZ" sz="2000" b="1" dirty="0"/>
              <a:t>  </a:t>
            </a:r>
            <a:r>
              <a:rPr lang="ru-RU" altLang="ru-KZ" sz="2000" b="1" dirty="0">
                <a:solidFill>
                  <a:srgbClr val="FF3300"/>
                </a:solidFill>
              </a:rPr>
              <a:t>БАК / Ф,1; К,3; Н,2; С,9; Г,Р - 3,70 /</a:t>
            </a:r>
          </a:p>
          <a:p>
            <a:pPr>
              <a:spcBef>
                <a:spcPct val="50000"/>
              </a:spcBef>
            </a:pPr>
            <a:r>
              <a:rPr lang="ru-RU" altLang="ru-KZ" sz="2000" b="1" dirty="0">
                <a:solidFill>
                  <a:srgbClr val="FF3300"/>
                </a:solidFill>
              </a:rPr>
              <a:t>(бак напорный; на столбах; для горючего; действующий; с диаметром 3,70 метра)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altLang="ru-KZ" sz="2000" b="1" dirty="0">
                <a:solidFill>
                  <a:srgbClr val="0000FF"/>
                </a:solidFill>
              </a:rPr>
              <a:t>ЗАБ / К,2; М.4; Г,В – 2,0 /</a:t>
            </a:r>
          </a:p>
          <a:p>
            <a:pPr>
              <a:spcBef>
                <a:spcPct val="50000"/>
              </a:spcBef>
            </a:pPr>
            <a:r>
              <a:rPr lang="ru-RU" altLang="ru-KZ" sz="2000" b="1" dirty="0">
                <a:solidFill>
                  <a:srgbClr val="0000FF"/>
                </a:solidFill>
              </a:rPr>
              <a:t>(забор решетчатый; бетонный; высотой 2,0 метра)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altLang="ru-KZ" sz="2000" b="1" dirty="0">
                <a:solidFill>
                  <a:schemeClr val="folHlink"/>
                </a:solidFill>
              </a:rPr>
              <a:t>186 / 1,1; 2,4; 4,9; 7,1 – 50 / - ЭСТ</a:t>
            </a:r>
          </a:p>
          <a:p>
            <a:pPr>
              <a:spcBef>
                <a:spcPct val="50000"/>
              </a:spcBef>
            </a:pPr>
            <a:r>
              <a:rPr lang="ru-RU" altLang="ru-KZ" sz="2000" b="1" dirty="0">
                <a:solidFill>
                  <a:schemeClr val="folHlink"/>
                </a:solidFill>
              </a:rPr>
              <a:t>(кран подъемный; козловой; действующий; грузоподъемностью 50 тонн, на эстакаде)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596B92C-D914-453E-BD4D-B977E23CD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785225" cy="765175"/>
          </a:xfrm>
        </p:spPr>
        <p:txBody>
          <a:bodyPr/>
          <a:lstStyle/>
          <a:p>
            <a:r>
              <a:rPr lang="ru-RU" altLang="ru-KZ" sz="3600" b="1" dirty="0">
                <a:solidFill>
                  <a:schemeClr val="tx1"/>
                </a:solidFill>
              </a:rPr>
              <a:t>Табличная классификация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EDC5D7C2-B604-4B2B-A72E-D39B37B83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8800"/>
            <a:ext cx="889248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lvl="1">
              <a:spcBef>
                <a:spcPct val="50000"/>
              </a:spcBef>
              <a:buFontTx/>
              <a:buChar char="•"/>
            </a:pPr>
            <a:r>
              <a:rPr lang="ru-RU" altLang="ru-KZ" sz="2000" b="1" dirty="0">
                <a:solidFill>
                  <a:srgbClr val="CC00CC"/>
                </a:solidFill>
              </a:rPr>
              <a:t>145 / 1,3; 2,3; 4,4; 5,53,61,66,70; 6,7 - 0,30 / - БОЛ</a:t>
            </a:r>
          </a:p>
          <a:p>
            <a:pPr>
              <a:spcBef>
                <a:spcPct val="50000"/>
              </a:spcBef>
            </a:pPr>
            <a:r>
              <a:rPr lang="ru-RU" altLang="ru-KZ" sz="2000" b="1" dirty="0">
                <a:solidFill>
                  <a:srgbClr val="CC00CC"/>
                </a:solidFill>
              </a:rPr>
              <a:t>(лес смешанный; низкорослый; засоренный; береза, ель, клен, лиственница; со средней толщиной ствола 30 см; на болоте)</a:t>
            </a:r>
          </a:p>
          <a:p>
            <a:pPr>
              <a:spcBef>
                <a:spcPct val="50000"/>
              </a:spcBef>
            </a:pPr>
            <a:r>
              <a:rPr lang="ru-RU" altLang="ru-KZ" sz="2000" b="1" dirty="0">
                <a:solidFill>
                  <a:srgbClr val="FF3300"/>
                </a:solidFill>
              </a:rPr>
              <a:t>Достоинством</a:t>
            </a:r>
            <a:r>
              <a:rPr lang="ru-RU" altLang="ru-KZ" sz="2000" b="1" dirty="0">
                <a:solidFill>
                  <a:srgbClr val="CC00CC"/>
                </a:solidFill>
              </a:rPr>
              <a:t> </a:t>
            </a:r>
            <a:r>
              <a:rPr lang="ru-RU" altLang="ru-KZ" sz="2000" b="1" dirty="0"/>
              <a:t>этой классификации является возможность описания объекта любой сложности, а также возможность введения любых новых объектов, свойств объектов, значений свойств объектов без изменения всего классификатора.</a:t>
            </a:r>
          </a:p>
          <a:p>
            <a:pPr>
              <a:spcBef>
                <a:spcPct val="50000"/>
              </a:spcBef>
            </a:pPr>
            <a:r>
              <a:rPr lang="ru-RU" altLang="ru-KZ" sz="2000" b="1" dirty="0">
                <a:solidFill>
                  <a:srgbClr val="0000FF"/>
                </a:solidFill>
              </a:rPr>
              <a:t>Недостаток</a:t>
            </a:r>
            <a:r>
              <a:rPr lang="ru-RU" altLang="ru-KZ" sz="2000" b="1" dirty="0"/>
              <a:t> этой классификации – отсутствует информация о составе свойств каждого объекта.</a:t>
            </a:r>
          </a:p>
          <a:p>
            <a:pPr>
              <a:spcBef>
                <a:spcPct val="50000"/>
              </a:spcBef>
            </a:pPr>
            <a:r>
              <a:rPr lang="ru-RU" altLang="ru-KZ" sz="2000" b="1" dirty="0"/>
              <a:t>Указанный недостаток устранен в следующем подходе к описанию семантической информации – составлении каталогов (или перечней) объектов местности.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8D381D6-A89D-4ACB-BF9C-5048782AB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92696"/>
            <a:ext cx="8229600" cy="69215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Каталоги объектов</a:t>
            </a:r>
          </a:p>
        </p:txBody>
      </p:sp>
      <p:sp>
        <p:nvSpPr>
          <p:cNvPr id="10282" name="Text Box 42">
            <a:extLst>
              <a:ext uri="{FF2B5EF4-FFF2-40B4-BE49-F238E27FC236}">
                <a16:creationId xmlns:a16="http://schemas.microsoft.com/office/drawing/2014/main" id="{FBDAFD42-B1A8-4DDE-ADD8-CAA888C40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905506"/>
            <a:ext cx="799288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 dirty="0"/>
              <a:t>В каталогах объектов вообще отсутствуют элементы классификации и приводятся только перечни объектов местности, свойств (атрибутов) и значений атрибутов и их описания.</a:t>
            </a:r>
          </a:p>
          <a:p>
            <a:pPr algn="ctr">
              <a:spcBef>
                <a:spcPct val="50000"/>
              </a:spcBef>
            </a:pPr>
            <a:endParaRPr lang="ru-RU" altLang="ru-KZ" sz="2400" b="1" dirty="0">
              <a:solidFill>
                <a:srgbClr val="FF4013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CD1AEB0-B9EB-4481-B51C-9B8A7D140B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4907"/>
            <a:ext cx="8229600" cy="69215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Каталоги объектов</a:t>
            </a:r>
          </a:p>
        </p:txBody>
      </p:sp>
      <p:graphicFrame>
        <p:nvGraphicFramePr>
          <p:cNvPr id="44036" name="Group 4">
            <a:extLst>
              <a:ext uri="{FF2B5EF4-FFF2-40B4-BE49-F238E27FC236}">
                <a16:creationId xmlns:a16="http://schemas.microsoft.com/office/drawing/2014/main" id="{80332E1A-831C-4F85-8754-9F53E1F580C3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18140659"/>
              </p:ext>
            </p:extLst>
          </p:nvPr>
        </p:nvGraphicFramePr>
        <p:xfrm>
          <a:off x="179512" y="2132856"/>
          <a:ext cx="9144000" cy="3603625"/>
        </p:xfrm>
        <a:graphic>
          <a:graphicData uri="http://schemas.openxmlformats.org/drawingml/2006/table">
            <a:tbl>
              <a:tblPr/>
              <a:tblGrid>
                <a:gridCol w="2484438">
                  <a:extLst>
                    <a:ext uri="{9D8B030D-6E8A-4147-A177-3AD203B41FA5}">
                      <a16:colId xmlns:a16="http://schemas.microsoft.com/office/drawing/2014/main" val="3875112172"/>
                    </a:ext>
                  </a:extLst>
                </a:gridCol>
                <a:gridCol w="4175125">
                  <a:extLst>
                    <a:ext uri="{9D8B030D-6E8A-4147-A177-3AD203B41FA5}">
                      <a16:colId xmlns:a16="http://schemas.microsoft.com/office/drawing/2014/main" val="1641988118"/>
                    </a:ext>
                  </a:extLst>
                </a:gridCol>
                <a:gridCol w="2484437">
                  <a:extLst>
                    <a:ext uri="{9D8B030D-6E8A-4147-A177-3AD203B41FA5}">
                      <a16:colId xmlns:a16="http://schemas.microsoft.com/office/drawing/2014/main" val="2613328496"/>
                    </a:ext>
                  </a:extLst>
                </a:gridCol>
              </a:tblGrid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объекта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Определение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атрибута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9932483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Бензоколонки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Раздаточные устройства бензина и дизельного топлива на заправочных станциях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7995682"/>
                  </a:ext>
                </a:extLst>
              </a:tr>
              <a:tr h="1774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Границы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Линии, закрепленные на местности или условные, разделяющие какие-либо территории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Тип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Сопредельная сторона справа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Сопредельная сторона слева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948492"/>
                  </a:ext>
                </a:extLst>
              </a:tr>
            </a:tbl>
          </a:graphicData>
        </a:graphic>
      </p:graphicFrame>
      <p:sp>
        <p:nvSpPr>
          <p:cNvPr id="44035" name="Text Box 3">
            <a:extLst>
              <a:ext uri="{FF2B5EF4-FFF2-40B4-BE49-F238E27FC236}">
                <a16:creationId xmlns:a16="http://schemas.microsoft.com/office/drawing/2014/main" id="{084A047E-431A-4072-9F77-18F37079B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2" y="1214065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Таблица 2 - Объекты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1ACB018-8728-4E04-92CA-134CDEC33F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69215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Каталоги объектов</a:t>
            </a:r>
          </a:p>
        </p:txBody>
      </p:sp>
      <p:graphicFrame>
        <p:nvGraphicFramePr>
          <p:cNvPr id="35883" name="Group 43">
            <a:extLst>
              <a:ext uri="{FF2B5EF4-FFF2-40B4-BE49-F238E27FC236}">
                <a16:creationId xmlns:a16="http://schemas.microsoft.com/office/drawing/2014/main" id="{0C2E0E6B-1404-4AF7-8F47-E2FD7D491866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597723367"/>
              </p:ext>
            </p:extLst>
          </p:nvPr>
        </p:nvGraphicFramePr>
        <p:xfrm>
          <a:off x="395288" y="1196752"/>
          <a:ext cx="8460433" cy="5144862"/>
        </p:xfrm>
        <a:graphic>
          <a:graphicData uri="http://schemas.openxmlformats.org/drawingml/2006/table">
            <a:tbl>
              <a:tblPr/>
              <a:tblGrid>
                <a:gridCol w="2298712">
                  <a:extLst>
                    <a:ext uri="{9D8B030D-6E8A-4147-A177-3AD203B41FA5}">
                      <a16:colId xmlns:a16="http://schemas.microsoft.com/office/drawing/2014/main" val="2694257519"/>
                    </a:ext>
                  </a:extLst>
                </a:gridCol>
                <a:gridCol w="3863010">
                  <a:extLst>
                    <a:ext uri="{9D8B030D-6E8A-4147-A177-3AD203B41FA5}">
                      <a16:colId xmlns:a16="http://schemas.microsoft.com/office/drawing/2014/main" val="2515475922"/>
                    </a:ext>
                  </a:extLst>
                </a:gridCol>
                <a:gridCol w="2298711">
                  <a:extLst>
                    <a:ext uri="{9D8B030D-6E8A-4147-A177-3AD203B41FA5}">
                      <a16:colId xmlns:a16="http://schemas.microsoft.com/office/drawing/2014/main" val="3063715225"/>
                    </a:ext>
                  </a:extLst>
                </a:gridCol>
              </a:tblGrid>
              <a:tr h="9027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объекта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Определение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атрибута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318877"/>
                  </a:ext>
                </a:extLst>
              </a:tr>
              <a:tr h="20263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Дороги пешеходные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Пути движения людей и вьючного транспорта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Тип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Особенности конструкции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Материал покрытия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Ширина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842654"/>
                  </a:ext>
                </a:extLst>
              </a:tr>
              <a:tr h="10534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Обрывы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600" b="1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Отвесные или очень крутые склоны естественного происхождения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600" b="1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Тип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Высота объекта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53442"/>
                  </a:ext>
                </a:extLst>
              </a:tr>
              <a:tr h="11002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Просеки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Полосы в массивах леса или кустарника с вырубленной в них растительностью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Назначение Состояние Ширина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965488"/>
                  </a:ext>
                </a:extLst>
              </a:tr>
            </a:tbl>
          </a:graphicData>
        </a:graphic>
      </p:graphicFrame>
      <p:sp>
        <p:nvSpPr>
          <p:cNvPr id="35843" name="Text Box 3">
            <a:extLst>
              <a:ext uri="{FF2B5EF4-FFF2-40B4-BE49-F238E27FC236}">
                <a16:creationId xmlns:a16="http://schemas.microsoft.com/office/drawing/2014/main" id="{E3E81DCD-9A1B-4EB6-B555-672DDF1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Таблица 2 - Объекты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958" name="Group 94">
            <a:extLst>
              <a:ext uri="{FF2B5EF4-FFF2-40B4-BE49-F238E27FC236}">
                <a16:creationId xmlns:a16="http://schemas.microsoft.com/office/drawing/2014/main" id="{CF0B319A-08D6-467F-BB02-C6678B1FAEBA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70274350"/>
              </p:ext>
            </p:extLst>
          </p:nvPr>
        </p:nvGraphicFramePr>
        <p:xfrm>
          <a:off x="224582" y="919827"/>
          <a:ext cx="8694836" cy="4937499"/>
        </p:xfrm>
        <a:graphic>
          <a:graphicData uri="http://schemas.openxmlformats.org/drawingml/2006/table">
            <a:tbl>
              <a:tblPr/>
              <a:tblGrid>
                <a:gridCol w="2225033">
                  <a:extLst>
                    <a:ext uri="{9D8B030D-6E8A-4147-A177-3AD203B41FA5}">
                      <a16:colId xmlns:a16="http://schemas.microsoft.com/office/drawing/2014/main" val="2924670644"/>
                    </a:ext>
                  </a:extLst>
                </a:gridCol>
                <a:gridCol w="3423591">
                  <a:extLst>
                    <a:ext uri="{9D8B030D-6E8A-4147-A177-3AD203B41FA5}">
                      <a16:colId xmlns:a16="http://schemas.microsoft.com/office/drawing/2014/main" val="3357993783"/>
                    </a:ext>
                  </a:extLst>
                </a:gridCol>
                <a:gridCol w="1849163">
                  <a:extLst>
                    <a:ext uri="{9D8B030D-6E8A-4147-A177-3AD203B41FA5}">
                      <a16:colId xmlns:a16="http://schemas.microsoft.com/office/drawing/2014/main" val="3095017302"/>
                    </a:ext>
                  </a:extLst>
                </a:gridCol>
                <a:gridCol w="1197049">
                  <a:extLst>
                    <a:ext uri="{9D8B030D-6E8A-4147-A177-3AD203B41FA5}">
                      <a16:colId xmlns:a16="http://schemas.microsoft.com/office/drawing/2014/main" val="1327399623"/>
                    </a:ext>
                  </a:extLst>
                </a:gridCol>
              </a:tblGrid>
              <a:tr h="8066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атрибута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Определение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Наличие перечисляемых значений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Единица СИ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754649"/>
                  </a:ext>
                </a:extLst>
              </a:tr>
              <a:tr h="9340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Вид растительности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Группы пород растений, объединенных по какому-либо признаку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14444"/>
                  </a:ext>
                </a:extLst>
              </a:tr>
              <a:tr h="12171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Высота объекта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Кратчайшее расстояние по вертикали между нижней и верхней точками объекта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891178"/>
                  </a:ext>
                </a:extLst>
              </a:tr>
              <a:tr h="12171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Период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Отрезок времени, в течение которого происходит какое-либо явление, действие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5000441"/>
                  </a:ext>
                </a:extLst>
              </a:tr>
              <a:tr h="7462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Этажность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Число этажей в строении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шт.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183"/>
                  </a:ext>
                </a:extLst>
              </a:tr>
            </a:tbl>
          </a:graphicData>
        </a:graphic>
      </p:graphicFrame>
      <p:sp>
        <p:nvSpPr>
          <p:cNvPr id="36867" name="Text Box 3">
            <a:extLst>
              <a:ext uri="{FF2B5EF4-FFF2-40B4-BE49-F238E27FC236}">
                <a16:creationId xmlns:a16="http://schemas.microsoft.com/office/drawing/2014/main" id="{A181F9E2-329C-446D-8246-0EC2393BD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4582" y="346075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Таблица 3 – Атрибуты объектов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964" name="Group 76">
            <a:extLst>
              <a:ext uri="{FF2B5EF4-FFF2-40B4-BE49-F238E27FC236}">
                <a16:creationId xmlns:a16="http://schemas.microsoft.com/office/drawing/2014/main" id="{C70952FD-3331-4FAF-9A2E-0DDE6AD6C0B2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597304638"/>
              </p:ext>
            </p:extLst>
          </p:nvPr>
        </p:nvGraphicFramePr>
        <p:xfrm>
          <a:off x="179512" y="1052736"/>
          <a:ext cx="8532440" cy="5335267"/>
        </p:xfrm>
        <a:graphic>
          <a:graphicData uri="http://schemas.openxmlformats.org/drawingml/2006/table">
            <a:tbl>
              <a:tblPr/>
              <a:tblGrid>
                <a:gridCol w="3057458">
                  <a:extLst>
                    <a:ext uri="{9D8B030D-6E8A-4147-A177-3AD203B41FA5}">
                      <a16:colId xmlns:a16="http://schemas.microsoft.com/office/drawing/2014/main" val="3131770104"/>
                    </a:ext>
                  </a:extLst>
                </a:gridCol>
                <a:gridCol w="5474982">
                  <a:extLst>
                    <a:ext uri="{9D8B030D-6E8A-4147-A177-3AD203B41FA5}">
                      <a16:colId xmlns:a16="http://schemas.microsoft.com/office/drawing/2014/main" val="2959109826"/>
                    </a:ext>
                  </a:extLst>
                </a:gridCol>
              </a:tblGrid>
              <a:tr h="6984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атрибута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257898"/>
                  </a:ext>
                </a:extLst>
              </a:tr>
              <a:tr h="13871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Вид растительности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Для объекта «Растительность древесная»: хвойная, лиственная, смешанная, широколиственная, мелколиственная, декоративная, технические культуры, мангровая, фруктовая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059466"/>
                  </a:ext>
                </a:extLst>
              </a:tr>
              <a:tr h="9196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Значение объекта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Важные, временные, выдающиеся, главные, долговременные, командные, культурно-исторические, ориентиры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886214"/>
                  </a:ext>
                </a:extLst>
              </a:tr>
              <a:tr h="10964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Особенности конструкции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Для объекта «Строения»: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смыкающиеся вплотную, </a:t>
                      </a:r>
                      <a:r>
                        <a:rPr kumimoji="0" lang="ru-RU" altLang="ru-KZ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разноэтажные</a:t>
                      </a: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, с колоннами вместо части строения, башенного типа, легкого типа, малые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29090"/>
                  </a:ext>
                </a:extLst>
              </a:tr>
              <a:tr h="10105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Состояние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Для объекта «Пункты населенные»:  нежилые, разрушенные, строящиеся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313213"/>
                  </a:ext>
                </a:extLst>
              </a:tr>
            </a:tbl>
          </a:graphicData>
        </a:graphic>
      </p:graphicFrame>
      <p:sp>
        <p:nvSpPr>
          <p:cNvPr id="37891" name="Text Box 3">
            <a:extLst>
              <a:ext uri="{FF2B5EF4-FFF2-40B4-BE49-F238E27FC236}">
                <a16:creationId xmlns:a16="http://schemas.microsoft.com/office/drawing/2014/main" id="{E2E128E8-A60D-4EBD-9E39-4220FE3F4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6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Таблица 4 – Атрибуты объектов с перечисляемым значениями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F6982F1-DE82-4E57-9F00-B3B442A0D5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69215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Каталоги объектов</a:t>
            </a:r>
          </a:p>
        </p:txBody>
      </p:sp>
      <p:sp>
        <p:nvSpPr>
          <p:cNvPr id="39961" name="Text Box 25">
            <a:extLst>
              <a:ext uri="{FF2B5EF4-FFF2-40B4-BE49-F238E27FC236}">
                <a16:creationId xmlns:a16="http://schemas.microsoft.com/office/drawing/2014/main" id="{07B258DC-6C2F-48CC-BA1F-5B2757E73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00809"/>
            <a:ext cx="792112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 b="1" dirty="0">
                <a:solidFill>
                  <a:srgbClr val="FF4013"/>
                </a:solidFill>
              </a:rPr>
              <a:t>Достоинством</a:t>
            </a:r>
            <a:r>
              <a:rPr lang="ru-RU" altLang="ru-KZ" sz="3200" b="1" dirty="0"/>
              <a:t> этого подхода является полная свобода для формирования пользователями собственных классификаторов, отражающих специфику информационных процессов предметной области. Кроме того, здесь упрощается процедура обновления и дополнения Каталога в связи с изменениями в данной отрасли экономики. 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2860</TotalTime>
  <Words>1440</Words>
  <Application>Microsoft Office PowerPoint</Application>
  <PresentationFormat>Экран (4:3)</PresentationFormat>
  <Paragraphs>298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Arial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Основные определения:</vt:lpstr>
      <vt:lpstr>Презентация PowerPoint</vt:lpstr>
      <vt:lpstr>Презентация PowerPoint</vt:lpstr>
      <vt:lpstr>Иерархическая  классификация</vt:lpstr>
      <vt:lpstr>Иерархическая  классификация</vt:lpstr>
      <vt:lpstr>Иерархическая  классификация</vt:lpstr>
      <vt:lpstr>Иерархическая  классификация</vt:lpstr>
      <vt:lpstr>Табличная классификация</vt:lpstr>
      <vt:lpstr>Таблица 1- объекты</vt:lpstr>
      <vt:lpstr>Таблица 2 - свойства</vt:lpstr>
      <vt:lpstr>Таблица 3 – численные свойства</vt:lpstr>
      <vt:lpstr>Табличная классификация</vt:lpstr>
      <vt:lpstr>Табличная классификация</vt:lpstr>
      <vt:lpstr>Каталоги объектов</vt:lpstr>
      <vt:lpstr>Каталоги объектов</vt:lpstr>
      <vt:lpstr>Каталоги объектов</vt:lpstr>
      <vt:lpstr>Презентация PowerPoint</vt:lpstr>
      <vt:lpstr>Презентация PowerPoint</vt:lpstr>
      <vt:lpstr>Каталоги объектов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49</cp:revision>
  <dcterms:created xsi:type="dcterms:W3CDTF">2006-08-15T13:48:55Z</dcterms:created>
  <dcterms:modified xsi:type="dcterms:W3CDTF">2024-09-21T03:40:05Z</dcterms:modified>
</cp:coreProperties>
</file>